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6" r:id="rId3"/>
  </p:sldMasterIdLst>
  <p:notesMasterIdLst>
    <p:notesMasterId r:id="rId10"/>
  </p:notesMasterIdLst>
  <p:sldIdLst>
    <p:sldId id="290" r:id="rId4"/>
    <p:sldId id="1528" r:id="rId5"/>
    <p:sldId id="1534" r:id="rId6"/>
    <p:sldId id="1540" r:id="rId7"/>
    <p:sldId id="1535" r:id="rId8"/>
    <p:sldId id="15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16" autoAdjust="0"/>
  </p:normalViewPr>
  <p:slideViewPr>
    <p:cSldViewPr snapToGrid="0">
      <p:cViewPr varScale="1">
        <p:scale>
          <a:sx n="85" d="100"/>
          <a:sy n="85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C579-B1CF-405C-B991-C5E3B37049E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3DDDD-23F4-4E31-9938-A6BABE276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35FC2-3605-C249-BBBB-BC0CDAB13F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9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C89B6-072F-4549-B324-C361638A6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9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0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9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C89B6-072F-4549-B324-C361638A6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9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4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A742-0650-878E-7C9E-0456C882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25283-A057-2EC9-C683-BD521216B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64A30-D8EA-6558-75B7-A4D8FDB5B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D3FC-C90D-4DDF-E786-6B343C2BB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9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C89B6-072F-4549-B324-C361638A6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9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12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9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C89B6-072F-4549-B324-C361638A6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9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56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35FC2-3605-C249-BBBB-BC0CDAB13F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6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NYSERD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114BB-1FAD-458B-9586-E923D5EF3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FFAE5D1-FD5E-42D4-9913-78E38A219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presenter name and date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8D179-3B3A-47F5-8CCC-169BB9E02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 </a:t>
            </a:r>
          </a:p>
        </p:txBody>
      </p:sp>
    </p:spTree>
    <p:extLst>
      <p:ext uri="{BB962C8B-B14F-4D97-AF65-F5344CB8AC3E}">
        <p14:creationId xmlns:p14="http://schemas.microsoft.com/office/powerpoint/2010/main" val="17722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D9423-1ED2-4870-A181-434D2BE73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2A019-BCCA-4095-B9A8-EE841EAA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31" y="1247698"/>
            <a:ext cx="6059556" cy="3859006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6DF5C-B703-4E08-9BF5-3AFB0CD13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6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D9423-1ED2-4870-A181-434D2BE73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6DF5C-B703-4E08-9BF5-3AFB0CD13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6FFBF1-8C77-496B-831A-F1A3B41CD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6300" y="1309688"/>
            <a:ext cx="4630738" cy="38592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651F46-1582-4549-9CC7-089281A7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31" y="1247698"/>
            <a:ext cx="6059556" cy="3859006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24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ith 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D9423-1ED2-4870-A181-434D2BE73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6DF5C-B703-4E08-9BF5-3AFB0CD13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6FFBF1-8C77-496B-831A-F1A3B41CD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6300" y="1309688"/>
            <a:ext cx="4630738" cy="3859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BEEE13-2DBB-43FF-9757-02F8FBB4CB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32" y="3299589"/>
            <a:ext cx="6477000" cy="941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89B9C2-0688-40D8-B410-94F7D161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31" y="1247698"/>
            <a:ext cx="6059556" cy="1907484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57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ith 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D9423-1ED2-4870-A181-434D2BE73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6DF5C-B703-4E08-9BF5-3AFB0CD13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A0AB70-6B59-4E30-A48E-0B7DDC010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3120" y="1259102"/>
            <a:ext cx="4827591" cy="4144963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1200"/>
              </a:spcBef>
              <a:buClr>
                <a:srgbClr val="63666A"/>
              </a:buClr>
              <a:buFont typeface="Arial" panose="020B0604020202020204" pitchFamily="34" charset="0"/>
              <a:buChar char="&gt;"/>
              <a:defRPr sz="20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161FA4-DE35-4DFE-BAE6-BC3CBFB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31" y="1247698"/>
            <a:ext cx="6059556" cy="3859006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9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fade with Bullet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59A79-877C-4C89-A457-88373448D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3F41B2-2F2B-4B89-B159-F1494E5B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30" y="557592"/>
            <a:ext cx="6510834" cy="593528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0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548640" indent="-274320">
              <a:spcBef>
                <a:spcPts val="600"/>
              </a:spcBef>
              <a:buClr>
                <a:srgbClr val="63666A"/>
              </a:buClr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822960" indent="-274320">
              <a:spcBef>
                <a:spcPts val="300"/>
              </a:spcBef>
              <a:buClr>
                <a:srgbClr val="63666A"/>
              </a:buClr>
              <a:buFont typeface="Arial" panose="020B0604020202020204" pitchFamily="34" charset="0"/>
              <a:buChar char="-"/>
              <a:defRPr sz="15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973727-B865-4FCD-A49A-5246D7276AFE}"/>
              </a:ext>
            </a:extLst>
          </p:cNvPr>
          <p:cNvSpPr txBox="1">
            <a:spLocks/>
          </p:cNvSpPr>
          <p:nvPr userDrawn="1"/>
        </p:nvSpPr>
        <p:spPr>
          <a:xfrm>
            <a:off x="541031" y="1247698"/>
            <a:ext cx="4221888" cy="3859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53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BD0FCA-6A22-4179-8992-DAD5BF4ED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3F41B2-2F2B-4B89-B159-F1494E5B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6" y="2140283"/>
            <a:ext cx="11102407" cy="46884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1">
                <a:solidFill>
                  <a:srgbClr val="0077C8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548640" indent="-274320">
              <a:spcBef>
                <a:spcPts val="600"/>
              </a:spcBef>
              <a:defRPr sz="20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274320">
              <a:spcBef>
                <a:spcPts val="300"/>
              </a:spcBef>
              <a:buFont typeface="Arial" panose="020B0604020202020204" pitchFamily="34" charset="0"/>
              <a:buChar char="-"/>
              <a:defRPr sz="15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04F0A3-A94E-44B4-9959-8E2D26E30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3F41B2-2F2B-4B89-B159-F1494E5B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6" y="2135731"/>
            <a:ext cx="11102407" cy="4351338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0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548640" indent="-274320">
              <a:spcBef>
                <a:spcPts val="600"/>
              </a:spcBef>
              <a:buClr>
                <a:srgbClr val="63666A"/>
              </a:buClr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822960" indent="-274320">
              <a:spcBef>
                <a:spcPts val="300"/>
              </a:spcBef>
              <a:buClr>
                <a:srgbClr val="63666A"/>
              </a:buClr>
              <a:buFont typeface="Arial" panose="020B0604020202020204" pitchFamily="34" charset="0"/>
              <a:buChar char="-"/>
              <a:defRPr sz="15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198A16-5CAF-4407-A13A-3E6F8687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35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73656E-BCA0-4243-BAC0-B335B8FF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6309A2-3256-426F-82AC-C866BA83BA4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6956" y="2117185"/>
            <a:ext cx="11429143" cy="427355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B14C1C-6FA8-4050-9CFF-13B861B4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37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AAD4DFF-4017-4E35-8A31-B436DA98A12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6957" y="2117705"/>
            <a:ext cx="11400568" cy="422910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9AB454-2958-41B8-A411-8DF56C2AC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145FFB-4280-4766-AF69-376B63CAFE14}"/>
              </a:ext>
            </a:extLst>
          </p:cNvPr>
          <p:cNvSpPr txBox="1">
            <a:spLocks/>
          </p:cNvSpPr>
          <p:nvPr userDrawn="1"/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3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CC0AA-DD4A-4A31-90F9-6765BFFC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29BAB2F-8E8A-4087-8F8F-09633CEDD3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9474" y="937553"/>
            <a:ext cx="6389889" cy="519194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2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61596B-EF1E-4A07-ABD4-42DEB927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2" y="540616"/>
            <a:ext cx="4245199" cy="5588879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NYSERD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04F7A-8E23-443D-8FE2-9F4D7E3EF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3773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rgbClr val="006BA6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0" indent="0">
              <a:buNone/>
              <a:defRPr sz="35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  <a:p>
            <a:pPr lvl="1"/>
            <a:r>
              <a:rPr lang="en-US" dirty="0"/>
              <a:t>Add Sub Head (if there is one)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1D907-71CA-4AB6-AE70-0228382DE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</a:t>
            </a:r>
            <a:br>
              <a:rPr lang="en-US"/>
            </a:br>
            <a:r>
              <a:rPr lang="en-US"/>
              <a:t>and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A56B23-6FD4-4854-A7A7-0EBAE3DD61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09D64-36E8-4F0E-AF11-CDDCFF3EFE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CC0AA-DD4A-4A31-90F9-6765BFFC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7BF301B-20D6-4756-AD74-4F417D4FD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9474" y="937553"/>
            <a:ext cx="6389889" cy="519194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2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873D9D-8E0B-4CCF-A9E7-77E9DD21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2" y="540616"/>
            <a:ext cx="4245199" cy="5588879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36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CC0AA-DD4A-4A31-90F9-6765BFFC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A735383-092F-484A-B7B8-76D35AF78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9474" y="937553"/>
            <a:ext cx="6389889" cy="519194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2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27283F-ABC2-4F1A-971A-E6114551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2" y="540616"/>
            <a:ext cx="4245199" cy="5588879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68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CC0AA-DD4A-4A31-90F9-6765BFFC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541CC65-5B8D-4F59-9DCA-ECE5182E9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9474" y="937553"/>
            <a:ext cx="6389889" cy="519194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2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D3A178-801B-493A-8C3B-3B4D9CD9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2" y="540616"/>
            <a:ext cx="4245199" cy="5588879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71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CC0AA-DD4A-4A31-90F9-6765BFFC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28D31E3-3774-4199-AC94-1F12DDFB4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9474" y="937553"/>
            <a:ext cx="6389889" cy="5191942"/>
          </a:xfrm>
          <a:prstGeom prst="rect">
            <a:avLst/>
          </a:prstGeo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 sz="2200" b="1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63666A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597374-21D5-46F1-BF0D-F5ED4C8A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2" y="540616"/>
            <a:ext cx="4245199" cy="5588879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14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E6EA8-832C-4CE2-A026-9FE8171A70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20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E6EA8-832C-4CE2-A026-9FE8171A70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56032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348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2A4-8D17-4E6B-8C6E-A3D7A5A8EB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28808" y="2137004"/>
            <a:ext cx="7320555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C1E4E5-5E19-40B3-954D-8E8AF61AD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688" y="2136576"/>
            <a:ext cx="3333750" cy="4170562"/>
          </a:xfrm>
          <a:prstGeom prst="rect">
            <a:avLst/>
          </a:prstGeom>
        </p:spPr>
        <p:txBody>
          <a:bodyPr lIns="0" tIns="1554480" rIns="0" b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4277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34C25-DCB3-4608-84F7-81C57EEB963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7688" y="2136577"/>
            <a:ext cx="5103812" cy="4170562"/>
          </a:xfrm>
          <a:prstGeom prst="rect">
            <a:avLst/>
          </a:prstGeom>
        </p:spPr>
        <p:txBody>
          <a:bodyPr lIns="1005840" tIns="146304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A5B43E-0A4E-4842-ADB9-7D5DE804C1E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11693" y="2136577"/>
            <a:ext cx="5637670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566972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067986F-FCF7-4A4F-80C5-FA91B22F631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42636" y="2136775"/>
            <a:ext cx="5108864" cy="4170363"/>
          </a:xfrm>
          <a:prstGeom prst="rect">
            <a:avLst/>
          </a:prstGeom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350E07-6558-4D11-BF77-63E9647317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11693" y="2136577"/>
            <a:ext cx="5637670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62085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6" y="550434"/>
            <a:ext cx="11098087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BE40E4-1596-44E3-A597-A5D709C85B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7688" y="2142810"/>
            <a:ext cx="11101676" cy="4170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302224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presenter name and date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16A700-0265-4C92-AC54-BFB69B07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Input Title Here 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809B08-66B4-4623-9302-A9EDC31D2D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55795-B7CC-423E-86B6-81ED3B55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7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6" y="550434"/>
            <a:ext cx="11098087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26C89C-F3B5-4768-94FD-931330A6B00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7688" y="2142810"/>
            <a:ext cx="11101676" cy="4170562"/>
          </a:xfrm>
          <a:prstGeom prst="rect">
            <a:avLst/>
          </a:prstGeom>
        </p:spPr>
        <p:txBody>
          <a:bodyPr lIns="0" tIns="0" rIns="0" bIns="0" numCol="2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45716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90C8-902D-4D8E-92F4-34C3FCFCE397}"/>
              </a:ext>
            </a:extLst>
          </p:cNvPr>
          <p:cNvSpPr/>
          <p:nvPr userDrawn="1"/>
        </p:nvSpPr>
        <p:spPr>
          <a:xfrm>
            <a:off x="546956" y="544628"/>
            <a:ext cx="11645044" cy="1325563"/>
          </a:xfrm>
          <a:prstGeom prst="rect">
            <a:avLst/>
          </a:prstGeom>
          <a:gradFill flip="none" rotWithShape="1">
            <a:gsLst>
              <a:gs pos="1770">
                <a:schemeClr val="bg1"/>
              </a:gs>
              <a:gs pos="31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25000"/>
                  <a:lumOff val="75000"/>
                </a:schemeClr>
              </a:gs>
              <a:gs pos="81000">
                <a:srgbClr val="56A4D9"/>
              </a:gs>
              <a:gs pos="100000">
                <a:srgbClr val="008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52C17C-FF28-4FF9-B3C0-879847570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57" y="550434"/>
            <a:ext cx="10515600" cy="13255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rgbClr val="002D72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Slide Title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763073-8E8A-476C-B752-E1C9E3C5421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7688" y="2142810"/>
            <a:ext cx="11101676" cy="4170562"/>
          </a:xfrm>
          <a:prstGeom prst="rect">
            <a:avLst/>
          </a:prstGeom>
        </p:spPr>
        <p:txBody>
          <a:bodyPr lIns="0" tIns="0" rIns="0" bIns="0" numCol="3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intro or subhead here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757626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702A775-1812-4A1A-84CB-F1197913DC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Source, photo credit, or disclaimer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9CBAD-1751-48BB-87EA-5BD4D4A8A2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18288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Text</a:t>
            </a:r>
          </a:p>
          <a:p>
            <a:pPr lvl="1"/>
            <a:r>
              <a:rPr lang="en-US" dirty="0"/>
              <a:t>Bullet level one</a:t>
            </a:r>
          </a:p>
          <a:p>
            <a:pPr lvl="2"/>
            <a:r>
              <a:rPr lang="en-US" dirty="0"/>
              <a:t>Bullet level two</a:t>
            </a:r>
          </a:p>
          <a:p>
            <a:pPr lvl="3"/>
            <a:r>
              <a:rPr lang="en-US" dirty="0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1065942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 Blue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DA9725-5748-4130-8766-85D328C9A9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066" y="615509"/>
            <a:ext cx="4413114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22860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Statement</a:t>
            </a:r>
          </a:p>
          <a:p>
            <a:pPr lvl="1"/>
            <a:r>
              <a:rPr lang="en-US" dirty="0"/>
              <a:t>Bullet level one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693582-73BB-479A-89AD-108B4C9F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26408" y="615612"/>
            <a:ext cx="6222956" cy="5867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lead in text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791601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5B0715-8D33-4868-BC8A-A2D68F86A0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18288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Text</a:t>
            </a:r>
          </a:p>
          <a:p>
            <a:pPr lvl="1"/>
            <a:r>
              <a:rPr lang="en-US" dirty="0"/>
              <a:t>Bullet level one</a:t>
            </a:r>
          </a:p>
          <a:p>
            <a:pPr lvl="2"/>
            <a:r>
              <a:rPr lang="en-US" dirty="0"/>
              <a:t>Bullet level two</a:t>
            </a:r>
          </a:p>
          <a:p>
            <a:pPr lvl="3"/>
            <a:r>
              <a:rPr lang="en-US" dirty="0"/>
              <a:t>Bullet level three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526F3-9E39-4AB9-96D7-D7FBDB360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Source, photo credit, or disclaimer</a:t>
            </a:r>
          </a:p>
        </p:txBody>
      </p:sp>
    </p:spTree>
    <p:extLst>
      <p:ext uri="{BB962C8B-B14F-4D97-AF65-F5344CB8AC3E}">
        <p14:creationId xmlns:p14="http://schemas.microsoft.com/office/powerpoint/2010/main" val="2211262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2B07D4-5B77-44F7-8F34-5D7DED68226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066" y="615509"/>
            <a:ext cx="4413114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22860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Statement</a:t>
            </a:r>
          </a:p>
          <a:p>
            <a:pPr lvl="1"/>
            <a:r>
              <a:rPr lang="en-US" dirty="0"/>
              <a:t>Bullet level 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8212BC-A926-406D-BF2B-331BAB2E2A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26408" y="615612"/>
            <a:ext cx="6222956" cy="5867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lead in text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1134147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73554C-C9B4-417B-8840-20EF3FB75A7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18288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Text</a:t>
            </a:r>
          </a:p>
          <a:p>
            <a:pPr lvl="1"/>
            <a:r>
              <a:rPr lang="en-US" dirty="0"/>
              <a:t>Bullet level one</a:t>
            </a:r>
          </a:p>
          <a:p>
            <a:pPr lvl="2"/>
            <a:r>
              <a:rPr lang="en-US" dirty="0"/>
              <a:t>Bullet level two</a:t>
            </a:r>
          </a:p>
          <a:p>
            <a:pPr lvl="3"/>
            <a:r>
              <a:rPr lang="en-US" dirty="0"/>
              <a:t>Bullet level three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590F456-B2AA-464E-B6CB-5CE5BB6BEC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Source, photo credit, or disclaimer</a:t>
            </a:r>
          </a:p>
        </p:txBody>
      </p:sp>
    </p:spTree>
    <p:extLst>
      <p:ext uri="{BB962C8B-B14F-4D97-AF65-F5344CB8AC3E}">
        <p14:creationId xmlns:p14="http://schemas.microsoft.com/office/powerpoint/2010/main" val="299419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3205AF-563B-4873-A5F0-371C12A5F2A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066" y="615509"/>
            <a:ext cx="4413114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22860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Statement</a:t>
            </a:r>
          </a:p>
          <a:p>
            <a:pPr lvl="1"/>
            <a:r>
              <a:rPr lang="en-US" dirty="0"/>
              <a:t>Bullet level 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C3EC47-F4EA-45C2-9E46-080DC7DABAA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26408" y="615612"/>
            <a:ext cx="6222956" cy="5867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lead in text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338128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51E6B0-9FA8-4EBD-ABF0-AB65339179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18288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Text</a:t>
            </a:r>
          </a:p>
          <a:p>
            <a:pPr lvl="1"/>
            <a:r>
              <a:rPr lang="en-US" dirty="0"/>
              <a:t>Bullet level one</a:t>
            </a:r>
          </a:p>
          <a:p>
            <a:pPr lvl="2"/>
            <a:r>
              <a:rPr lang="en-US" dirty="0"/>
              <a:t>Bullet level two</a:t>
            </a:r>
          </a:p>
          <a:p>
            <a:pPr lvl="3"/>
            <a:r>
              <a:rPr lang="en-US" dirty="0"/>
              <a:t>Bullet level three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E6D8E7B-D1E5-42E3-AB28-A6EBBCF91A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Source, photo credit, or disclaimer</a:t>
            </a:r>
          </a:p>
        </p:txBody>
      </p:sp>
    </p:spTree>
    <p:extLst>
      <p:ext uri="{BB962C8B-B14F-4D97-AF65-F5344CB8AC3E}">
        <p14:creationId xmlns:p14="http://schemas.microsoft.com/office/powerpoint/2010/main" val="2736143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F29B31-70C0-4D8F-ACB6-9B4166BB75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066" y="615509"/>
            <a:ext cx="4413114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22860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Statement</a:t>
            </a:r>
          </a:p>
          <a:p>
            <a:pPr lvl="1"/>
            <a:r>
              <a:rPr lang="en-US" dirty="0"/>
              <a:t>Bullet level 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782336-7CFB-4F7F-BB6B-EF17FAB964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26408" y="615612"/>
            <a:ext cx="6222956" cy="5867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lead in text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16519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D07CEBD-C5A9-4D33-A48F-456B6362B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Presenter Name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40D9923-0D77-43FB-9123-FE9ED3F6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73BF6AA-2E9E-4FB9-A6C9-2D5D7ED63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3773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chemeClr val="accent3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0" indent="0">
              <a:buNone/>
              <a:defRPr sz="35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  <a:p>
            <a:pPr lvl="1"/>
            <a:r>
              <a:rPr lang="en-US" dirty="0"/>
              <a:t>Add Sub Head (if there is one)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3ACF6-16F6-496D-92F8-DAC4542D1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2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ERDA Blue Call Out w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76285C7-A6E6-46DF-A47F-B9EB3F7FA0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0289" y="0"/>
            <a:ext cx="7201710" cy="6858000"/>
          </a:xfrm>
          <a:prstGeom prst="rect">
            <a:avLst/>
          </a:prstGeom>
        </p:spPr>
        <p:txBody>
          <a:bodyPr tIns="28346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E510D0-38B7-46AA-8A6F-A49048E719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8571" y="615614"/>
            <a:ext cx="4220540" cy="4763534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18288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22960" indent="-228600">
              <a:buClr>
                <a:schemeClr val="bg1"/>
              </a:buClr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Text</a:t>
            </a:r>
          </a:p>
          <a:p>
            <a:pPr lvl="1"/>
            <a:r>
              <a:rPr lang="en-US" dirty="0"/>
              <a:t>Bullet level one</a:t>
            </a:r>
          </a:p>
          <a:p>
            <a:pPr lvl="2"/>
            <a:r>
              <a:rPr lang="en-US" dirty="0"/>
              <a:t>Bullet level two</a:t>
            </a:r>
          </a:p>
          <a:p>
            <a:pPr lvl="3"/>
            <a:r>
              <a:rPr lang="en-US" dirty="0"/>
              <a:t>Bullet level three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000A832-9EEF-4427-BF9B-96952AFC8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242386"/>
            <a:ext cx="4135024" cy="4498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Source, photo credit, or disclaimer</a:t>
            </a:r>
          </a:p>
        </p:txBody>
      </p:sp>
    </p:spTree>
    <p:extLst>
      <p:ext uri="{BB962C8B-B14F-4D97-AF65-F5344CB8AC3E}">
        <p14:creationId xmlns:p14="http://schemas.microsoft.com/office/powerpoint/2010/main" val="407265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SERDA Blue Call Out w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B7ED13-0115-4269-B393-AAE578A62F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066" y="615509"/>
            <a:ext cx="4413114" cy="5867533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228600" indent="-228600">
              <a:buClr>
                <a:schemeClr val="bg1"/>
              </a:buClr>
              <a:buFont typeface="Roboto Lt" pitchFamily="2" charset="0"/>
              <a:buChar char="&gt;"/>
              <a:defRPr sz="2200">
                <a:solidFill>
                  <a:schemeClr val="bg1"/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Bold Statement</a:t>
            </a:r>
          </a:p>
          <a:p>
            <a:pPr lvl="1"/>
            <a:r>
              <a:rPr lang="en-US" dirty="0"/>
              <a:t>Bullet level 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DB27E2-855E-43CA-8EBC-0AEE785A49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26408" y="615612"/>
            <a:ext cx="6222956" cy="5867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300"/>
              </a:spcAft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Clr>
                <a:schemeClr val="tx2"/>
              </a:buClr>
              <a:buFont typeface="Roboto Lt" pitchFamily="2" charset="0"/>
              <a:buNone/>
              <a:defRPr sz="2200">
                <a:solidFill>
                  <a:schemeClr val="tx2"/>
                </a:solidFill>
              </a:defRPr>
            </a:lvl2pPr>
            <a:lvl3pPr marL="228600" indent="-228600">
              <a:spcBef>
                <a:spcPts val="600"/>
              </a:spcBef>
              <a:buClr>
                <a:schemeClr val="tx2"/>
              </a:buClr>
              <a:buFont typeface="Roboto Lt" pitchFamily="2" charset="0"/>
              <a:buChar char="&gt;"/>
              <a:defRPr sz="2200">
                <a:solidFill>
                  <a:schemeClr val="tx2"/>
                </a:solidFill>
              </a:defRPr>
            </a:lvl3pPr>
            <a:lvl4pPr marL="457200" indent="-2286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 marL="822960" indent="-228600">
              <a:spcBef>
                <a:spcPts val="300"/>
              </a:spcBef>
              <a:buFont typeface="Roboto Lt" pitchFamily="2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bold lead in text</a:t>
            </a:r>
          </a:p>
          <a:p>
            <a:pPr lvl="1"/>
            <a:r>
              <a:rPr lang="en-US" dirty="0"/>
              <a:t>Non-bulleted copy</a:t>
            </a:r>
          </a:p>
          <a:p>
            <a:pPr lvl="2"/>
            <a:r>
              <a:rPr lang="en-US" dirty="0"/>
              <a:t>First bullet</a:t>
            </a:r>
          </a:p>
          <a:p>
            <a:pPr lvl="3"/>
            <a:r>
              <a:rPr lang="en-US" dirty="0"/>
              <a:t>Second bullet</a:t>
            </a:r>
          </a:p>
          <a:p>
            <a:pPr lvl="4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766728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YSERDA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Roboto Lt" pitchFamily="2" charset="0"/>
              <a:buNone/>
              <a:defRPr sz="2500"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843013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NY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Roboto Lt" pitchFamily="2" charset="0"/>
              <a:buNone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788451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1200"/>
              </a:spcAft>
              <a:buFont typeface="Roboto Lt" pitchFamily="2" charset="0"/>
              <a:buNone/>
              <a:defRPr sz="22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483227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r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 typeface="Roboto Lt" pitchFamily="2" charset="0"/>
              <a:buNone/>
              <a:defRPr sz="220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316477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38364-39C9-462B-A9A5-C0BD127692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9336" y="625341"/>
            <a:ext cx="11090028" cy="5867533"/>
          </a:xfrm>
          <a:prstGeom prst="rect">
            <a:avLst/>
          </a:prstGeom>
        </p:spPr>
        <p:txBody>
          <a:bodyPr lIns="0" tIns="0" rIns="0" bIns="457200" numCol="1" spcCol="0" anchor="ctr" anchorCtr="0"/>
          <a:lstStyle>
            <a:lvl1pPr marL="0" indent="0" algn="ctr">
              <a:spcBef>
                <a:spcPts val="1200"/>
              </a:spcBef>
              <a:spcAft>
                <a:spcPts val="600"/>
              </a:spcAft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 typeface="Roboto Lt" pitchFamily="2" charset="0"/>
              <a:buNone/>
              <a:defRPr sz="22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 marL="4572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 marL="822960" indent="-228600">
              <a:buFont typeface="Roboto Lt" pitchFamily="2" charset="0"/>
              <a:buChar char="-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1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7406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rge-NY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0CEF28F-113E-47A6-B837-5FCAFD33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31923"/>
          </a:xfrm>
          <a:prstGeom prst="rect">
            <a:avLst/>
          </a:prstGeom>
        </p:spPr>
        <p:txBody>
          <a:bodyPr tIns="173736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ABDE0D6-58E7-4F94-88DB-09D576EA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6035675"/>
            <a:ext cx="8092042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presenter name and date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2BFF6C-36CC-48DB-B3EE-8FBD4AE6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571" y="5074418"/>
            <a:ext cx="8092043" cy="9612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 Here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F764BB-06EC-4DF6-A0A9-82ECE1C77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mall-NY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BC2E40-94F8-47C5-BE6B-BFB0848BA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7EF9126-61B4-41DC-9134-9966194B1A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406886"/>
            <a:ext cx="7744841" cy="1227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Presenter Name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3F0874E-9A2A-4281-BE4D-456D124D5E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55659" cy="4931923"/>
          </a:xfrm>
          <a:prstGeom prst="rect">
            <a:avLst/>
          </a:prstGeom>
        </p:spPr>
        <p:txBody>
          <a:bodyPr lIns="0" tIns="1737360" r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F7F044-EC7B-4A79-9773-18E6F3056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864" y="837379"/>
            <a:ext cx="5601508" cy="3773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000" b="1">
                <a:solidFill>
                  <a:schemeClr val="accent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0" indent="0">
              <a:buNone/>
              <a:defRPr sz="35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  <a:p>
            <a:pPr lvl="1"/>
            <a:r>
              <a:rPr lang="en-US" dirty="0"/>
              <a:t>Add Sub Head (if there is one)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56601-67B3-4EA1-B9F3-DBF7EF367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atter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48CC15-D582-4D98-AA32-573632D51B16}"/>
              </a:ext>
            </a:extLst>
          </p:cNvPr>
          <p:cNvSpPr/>
          <p:nvPr userDrawn="1"/>
        </p:nvSpPr>
        <p:spPr>
          <a:xfrm>
            <a:off x="0" y="4883285"/>
            <a:ext cx="12192000" cy="1974715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16A700-0265-4C92-AC54-BFB69B07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73" y="638605"/>
            <a:ext cx="11070248" cy="356744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5000" b="1" i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 Here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7F8F315-EACC-4E7F-A43E-D8CF8926C3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571" y="5524234"/>
            <a:ext cx="4135024" cy="656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i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Add Presenter Name and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2CFE0-D801-49C1-A86D-1469C3265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255" y="5524234"/>
            <a:ext cx="2595495" cy="7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E27B70-4D4F-4CE2-8B0A-5DD2F1EF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0304AE-9DC2-4F19-BC7C-7DE59BB6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72" y="2002604"/>
            <a:ext cx="10515600" cy="1325563"/>
          </a:xfrm>
          <a:prstGeom prst="rect">
            <a:avLst/>
          </a:prstGeom>
        </p:spPr>
        <p:txBody>
          <a:bodyPr anchor="t" anchorCtr="0"/>
          <a:lstStyle>
            <a:lvl1pPr>
              <a:defRPr sz="3500" i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CC45E58-49EE-468D-B9DB-0D15F230A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572" y="837379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DCAF95-F64E-4304-A339-BE3CEA7C13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3392" y="5413826"/>
            <a:ext cx="4066256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F098F6D-3CBC-29DF-AA8D-B4B9086C0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5" y="5594576"/>
            <a:ext cx="3079565" cy="8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1FADE3F-40B1-4D27-82C4-BA0194C7D0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9086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27B70-4D4F-4CE2-8B0A-5DD2F1EF1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9"/>
          <a:stretch/>
        </p:blipFill>
        <p:spPr>
          <a:xfrm>
            <a:off x="2" y="4883499"/>
            <a:ext cx="12191996" cy="19744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0304AE-9DC2-4F19-BC7C-7DE59BB6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72" y="2002604"/>
            <a:ext cx="10515600" cy="1325563"/>
          </a:xfrm>
          <a:prstGeom prst="rect">
            <a:avLst/>
          </a:prstGeom>
        </p:spPr>
        <p:txBody>
          <a:bodyPr anchor="t" anchorCtr="0"/>
          <a:lstStyle>
            <a:lvl1pPr>
              <a:defRPr sz="3500" i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CC45E58-49EE-468D-B9DB-0D15F230A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572" y="837379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rgbClr val="002D72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DCAF95-F64E-4304-A339-BE3CEA7C13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3392" y="5413826"/>
            <a:ext cx="4066256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823501-FE3E-D2E7-FF7B-47AE80240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1" y="5594576"/>
            <a:ext cx="3079565" cy="8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298C7DF-4700-463B-A7E8-438CEF65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AD0B725-CFFB-4C8F-9AE9-2B6ADC72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1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0D00CF-303E-40FC-A013-AF4DB714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65429EA-18D1-4C38-B2B6-3EF97EB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5" y="550433"/>
            <a:ext cx="106307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0D00CF-303E-40FC-A013-AF4DB714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CC6BB-C3D2-4223-AD7D-B48D1BB44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F3635-C8C2-4F71-95F5-E1A7BF07A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45" y="2136921"/>
            <a:ext cx="108171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99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3"/>
          </a:solidFill>
          <a:latin typeface="+mj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t" pitchFamily="2" charset="0"/>
        <a:buChar char="&gt;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Roboto Lt" pitchFamily="2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All-Programs/Agriculture-Energy-Aud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RT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rtap@nyserda.ny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All-Programs/NY-Su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leanheat.ny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www.nyserda.ny.gov/agricul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B3BB-8090-6D85-67B9-84D71CBE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NYSERDA’s </a:t>
            </a:r>
            <a:br>
              <a:rPr lang="en-US" dirty="0"/>
            </a:br>
            <a:r>
              <a:rPr lang="en-US" dirty="0"/>
              <a:t>Energy Efficiency Programs </a:t>
            </a:r>
            <a:br>
              <a:rPr lang="en-US" dirty="0"/>
            </a:br>
            <a:r>
              <a:rPr lang="en-US" dirty="0"/>
              <a:t>for Agriculture</a:t>
            </a:r>
            <a:br>
              <a:rPr lang="en-US" dirty="0"/>
            </a:br>
            <a:br>
              <a:rPr lang="en-US" dirty="0"/>
            </a:b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84D2E-C29B-0A9B-C1FC-7CCF69986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571" y="5524234"/>
            <a:ext cx="4894548" cy="656527"/>
          </a:xfrm>
        </p:spPr>
        <p:txBody>
          <a:bodyPr/>
          <a:lstStyle/>
          <a:p>
            <a:r>
              <a:rPr lang="en-US" dirty="0"/>
              <a:t>Jessica Zweig</a:t>
            </a:r>
          </a:p>
          <a:p>
            <a:r>
              <a:rPr lang="en-US" dirty="0"/>
              <a:t>Jessica.Zweig@nyserda.ny.gov</a:t>
            </a:r>
          </a:p>
          <a:p>
            <a:r>
              <a:rPr lang="en-US" dirty="0"/>
              <a:t>518-862-1090 ext. 3346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136F5-E8CD-15F4-5D65-E8813564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42" y="2853286"/>
            <a:ext cx="200575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46D73-8722-8B4C-9797-E543C998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6" y="1875996"/>
            <a:ext cx="11102407" cy="49820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offer energy-related best practices guidance materials that support farms with: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 understanding farm energy use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Evaluating efficient technologies, alternate modes of operations, and practices that optimize energy use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Making sound investment decisions based on accessible, up-to-date information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Incorporating efficiency into the daily decision-making process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latin typeface="Roboto Light" pitchFamily="2" charset="0"/>
              <a:ea typeface="Roboto Light" pitchFamily="2" charset="0"/>
              <a:hlinkClick r:id="" action="ppaction://noactio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hlinkClick r:id="" action="ppaction://noaction"/>
              </a:rPr>
              <a:t>https://agenergyny.org/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hlinkClick r:id="" action="ppaction://noaction"/>
              </a:rPr>
              <a:t>https://www.nyserda.ny.gov/ag-best-practices</a:t>
            </a:r>
            <a:endParaRPr lang="en-US" sz="24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2E99C5-51E4-6D40-B764-D15CCD0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Best Practices for Agriculture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5FFF6-3A0D-CE4E-993C-10F22FD6574E}"/>
              </a:ext>
            </a:extLst>
          </p:cNvPr>
          <p:cNvSpPr txBox="1">
            <a:spLocks/>
          </p:cNvSpPr>
          <p:nvPr/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CC6BB-C3D2-4223-AD7D-B48D1BB44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46D73-8722-8B4C-9797-E543C998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7" y="2225231"/>
            <a:ext cx="10158424" cy="4106792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Types: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Comprehensive Audit Report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Targeted Audit Report 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Greenhouse Benchmarking Report </a:t>
            </a:r>
          </a:p>
          <a:p>
            <a:pPr marL="27432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Benefits:</a:t>
            </a:r>
          </a:p>
          <a:p>
            <a:pPr marL="457200" lvl="2" indent="-18415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Identify energy efficient opportunities</a:t>
            </a:r>
          </a:p>
          <a:p>
            <a:pPr marL="457200" lvl="2" indent="-18415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Highlight opportunities to reduce operating costs and become more sustainable</a:t>
            </a:r>
          </a:p>
          <a:p>
            <a:pPr marL="457200" lvl="2" indent="-18415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Evaluate renewable energy options</a:t>
            </a:r>
          </a:p>
          <a:p>
            <a:pPr marL="457200" lvl="2" indent="-18415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2" indent="-18415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endParaRPr lang="en-US" sz="18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https://www.nyserda.ny.gov/All-Programs/Agriculture-Energy-Audit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960120" lvl="2" indent="-685800">
              <a:lnSpc>
                <a:spcPct val="120000"/>
              </a:lnSpc>
              <a:spcBef>
                <a:spcPts val="0"/>
              </a:spcBef>
              <a:buFont typeface="Roboto" pitchFamily="2" charset="0"/>
              <a:buChar char="•"/>
            </a:pP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endParaRPr lang="en-US" sz="9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2E99C5-51E4-6D40-B764-D15CCD0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Energy Audit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5FFF6-3A0D-CE4E-993C-10F22FD6574E}"/>
              </a:ext>
            </a:extLst>
          </p:cNvPr>
          <p:cNvSpPr txBox="1">
            <a:spLocks/>
          </p:cNvSpPr>
          <p:nvPr/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CC6BB-C3D2-4223-AD7D-B48D1BB44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5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BFA9-3CA3-7AE7-ACC0-A6B481CA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1C558-A2B7-112C-FDB1-74EEF2D4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56" y="1875996"/>
            <a:ext cx="10883043" cy="4982003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Provides:</a:t>
            </a:r>
          </a:p>
          <a:p>
            <a:pPr marL="274320" lvl="1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Assistance in applying </a:t>
            </a:r>
            <a:r>
              <a:rPr lang="en-US" dirty="0">
                <a:solidFill>
                  <a:srgbClr val="000000"/>
                </a:solidFill>
              </a:rPr>
              <a:t>for the Rural Energy For America Program (REAP) Energy Efficiency Projects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Guidance on REAP applicant requirements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Technical Reports and System Award Management and UEI registrations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Completion of environmental reports and other documentation required for REAP grant applications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Resources to obtain an energy audit</a:t>
            </a:r>
          </a:p>
          <a:p>
            <a:pPr marL="274320" lvl="1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274320" lvl="1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Priority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Requesting $20,000 or less in REAP grant funds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Located in disadvantaged or distressed communities as defined by the USDA Rural Development Innovation Center.  </a:t>
            </a:r>
          </a:p>
          <a:p>
            <a:pPr marL="274320" lvl="1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27432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https://www.nyserda.ny.gov/RTAP</a:t>
            </a:r>
            <a:endParaRPr lang="en-US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7432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hlinkClick r:id="rId4"/>
              </a:rPr>
              <a:t>rtap@nyserda.ny.gov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or 1-800-732-1399 </a:t>
            </a:r>
            <a:endParaRPr lang="en-US" sz="1800" dirty="0"/>
          </a:p>
          <a:p>
            <a:pPr marL="274320" lvl="1" indent="0">
              <a:lnSpc>
                <a:spcPct val="100000"/>
              </a:lnSpc>
              <a:buNone/>
            </a:pPr>
            <a:endParaRPr lang="en-US" sz="9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9452D-9CB5-1C7B-1DA5-59FA5C7A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RTAP – REAP Technical Assistance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45560-0679-DDAD-4CC9-65EC2E9A5C76}"/>
              </a:ext>
            </a:extLst>
          </p:cNvPr>
          <p:cNvSpPr txBox="1">
            <a:spLocks/>
          </p:cNvSpPr>
          <p:nvPr/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CC6BB-C3D2-4223-AD7D-B48D1BB44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7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E99C5-51E4-6D40-B764-D15CCD0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NYSERDA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5FFF6-3A0D-CE4E-993C-10F22FD6574E}"/>
              </a:ext>
            </a:extLst>
          </p:cNvPr>
          <p:cNvSpPr txBox="1">
            <a:spLocks/>
          </p:cNvSpPr>
          <p:nvPr/>
        </p:nvSpPr>
        <p:spPr>
          <a:xfrm>
            <a:off x="11649364" y="6492875"/>
            <a:ext cx="5426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CC6BB-C3D2-4223-AD7D-B48D1BB44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6588A-BBF3-8B66-A283-C33110EBC4E3}"/>
              </a:ext>
            </a:extLst>
          </p:cNvPr>
          <p:cNvSpPr txBox="1"/>
          <p:nvPr/>
        </p:nvSpPr>
        <p:spPr>
          <a:xfrm>
            <a:off x="652731" y="1978359"/>
            <a:ext cx="9716219" cy="211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NY-Sun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NYSERDA’s Distributed Solar PV Program</a:t>
            </a:r>
          </a:p>
          <a:p>
            <a:pPr marL="274320" marR="0" lvl="2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Benefits:</a:t>
            </a:r>
          </a:p>
          <a:p>
            <a:pPr marL="457200" marR="0" lvl="2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oboto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Clean energy choice</a:t>
            </a:r>
          </a:p>
          <a:p>
            <a:pPr marL="457200" marR="0" lvl="2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oboto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Lower energy costs</a:t>
            </a:r>
          </a:p>
          <a:p>
            <a:pPr marL="27432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3"/>
              </a:rPr>
              <a:t>https://www.nyserda.ny.gov/All-Programs/NY-Sun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37D48-4AF6-5F90-2AFA-8732A5C7BA3E}"/>
              </a:ext>
            </a:extLst>
          </p:cNvPr>
          <p:cNvSpPr txBox="1"/>
          <p:nvPr/>
        </p:nvSpPr>
        <p:spPr>
          <a:xfrm>
            <a:off x="652731" y="4200532"/>
            <a:ext cx="10130287" cy="2396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NYS Clean Heat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Partnership with NYSERDA and NYS energy companies to promote heat pumps, offering rebates and financing.</a:t>
            </a:r>
          </a:p>
          <a:p>
            <a:pPr marL="274320" marR="0" lvl="2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Benefits:</a:t>
            </a:r>
          </a:p>
          <a:p>
            <a:pPr marL="457200" marR="0" lvl="2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oboto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Efficiency and safety</a:t>
            </a:r>
          </a:p>
          <a:p>
            <a:pPr marL="457200" marR="0" lvl="2" indent="-1841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oboto" pitchFamily="2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Lower energy and maintenance costs</a:t>
            </a:r>
          </a:p>
          <a:p>
            <a:pPr marL="27432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4"/>
              </a:rPr>
              <a:t>https://cleanheat.ny.gov/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05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4DEAB-3718-42D6-7938-E0CFA92C123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7200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F0ACF-EA66-1CA5-46B8-2B4F9392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42" y="4846146"/>
            <a:ext cx="2005758" cy="2011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8079E-1C87-F20C-1375-DCAEB52179D8}"/>
              </a:ext>
            </a:extLst>
          </p:cNvPr>
          <p:cNvSpPr txBox="1"/>
          <p:nvPr/>
        </p:nvSpPr>
        <p:spPr>
          <a:xfrm>
            <a:off x="3169918" y="4165777"/>
            <a:ext cx="609746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www.nyserda.ny.gov/agriculture</a:t>
            </a:r>
            <a:endParaRPr lang="en-US" sz="18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rPr>
              <a:t>Jessica.Zweig@nyserda.ny.gov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518-862-1090 ext. 3346</a:t>
            </a:r>
          </a:p>
        </p:txBody>
      </p:sp>
    </p:spTree>
    <p:extLst>
      <p:ext uri="{BB962C8B-B14F-4D97-AF65-F5344CB8AC3E}">
        <p14:creationId xmlns:p14="http://schemas.microsoft.com/office/powerpoint/2010/main" val="210276170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s">
  <a:themeElements>
    <a:clrScheme name="NYSERDA Color Theme">
      <a:dk1>
        <a:srgbClr val="101820"/>
      </a:dk1>
      <a:lt1>
        <a:sysClr val="window" lastClr="FFFFFF"/>
      </a:lt1>
      <a:dk2>
        <a:srgbClr val="63666A"/>
      </a:dk2>
      <a:lt2>
        <a:srgbClr val="BBBCBC"/>
      </a:lt2>
      <a:accent1>
        <a:srgbClr val="002D72"/>
      </a:accent1>
      <a:accent2>
        <a:srgbClr val="0077C8"/>
      </a:accent2>
      <a:accent3>
        <a:srgbClr val="F2A900"/>
      </a:accent3>
      <a:accent4>
        <a:srgbClr val="006BA6"/>
      </a:accent4>
      <a:accent5>
        <a:srgbClr val="0085AD"/>
      </a:accent5>
      <a:accent6>
        <a:srgbClr val="F3DD6D"/>
      </a:accent6>
      <a:hlink>
        <a:srgbClr val="0563C1"/>
      </a:hlink>
      <a:folHlink>
        <a:srgbClr val="002D72"/>
      </a:folHlink>
    </a:clrScheme>
    <a:fontScheme name="NYSERDA Fonts">
      <a:majorFont>
        <a:latin typeface="Roboto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- PowerPoint Template  -  Read-Only" id="{EBECB8D7-58B7-4F80-A8B8-F517F83EA4F6}" vid="{5F9CA5C6-2CE0-46A5-9EEC-776E1B8CAE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NYSERDA Color Theme">
      <a:dk1>
        <a:srgbClr val="101820"/>
      </a:dk1>
      <a:lt1>
        <a:sysClr val="window" lastClr="FFFFFF"/>
      </a:lt1>
      <a:dk2>
        <a:srgbClr val="63666A"/>
      </a:dk2>
      <a:lt2>
        <a:srgbClr val="BBBCBC"/>
      </a:lt2>
      <a:accent1>
        <a:srgbClr val="002D72"/>
      </a:accent1>
      <a:accent2>
        <a:srgbClr val="0077C8"/>
      </a:accent2>
      <a:accent3>
        <a:srgbClr val="F2A900"/>
      </a:accent3>
      <a:accent4>
        <a:srgbClr val="006BA6"/>
      </a:accent4>
      <a:accent5>
        <a:srgbClr val="0085AD"/>
      </a:accent5>
      <a:accent6>
        <a:srgbClr val="F3DD6D"/>
      </a:accent6>
      <a:hlink>
        <a:srgbClr val="0563C1"/>
      </a:hlink>
      <a:folHlink>
        <a:srgbClr val="002D72"/>
      </a:folHlink>
    </a:clrScheme>
    <a:fontScheme name="NYSERDA Fonts">
      <a:majorFont>
        <a:latin typeface="Roboto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- PowerPoint Template  -  Read-Only" id="{EBECB8D7-58B7-4F80-A8B8-F517F83EA4F6}" vid="{033F21A2-745D-4621-81D7-493BCBB9C57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352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Roboto</vt:lpstr>
      <vt:lpstr>Roboto Light</vt:lpstr>
      <vt:lpstr>Roboto Lt</vt:lpstr>
      <vt:lpstr>Times New Roman</vt:lpstr>
      <vt:lpstr>Title Slide Options</vt:lpstr>
      <vt:lpstr>Office Theme</vt:lpstr>
      <vt:lpstr>Content Slides</vt:lpstr>
      <vt:lpstr>NYSERDA’s  Energy Efficiency Programs  for Agriculture  </vt:lpstr>
      <vt:lpstr>Energy Best Practices for Agriculture</vt:lpstr>
      <vt:lpstr>Agriculture Energy Audit Program</vt:lpstr>
      <vt:lpstr>RTAP – REAP Technical Assistance Program</vt:lpstr>
      <vt:lpstr>Other NYSERDA Programs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NYSERDA’s  Energy Efficiency Programs  for Agriculture  </dc:title>
  <dc:creator>Zweig, Jessica L (NYSERDA)</dc:creator>
  <cp:lastModifiedBy>Zweig, Jessica L (NYSERDA)</cp:lastModifiedBy>
  <cp:revision>6</cp:revision>
  <dcterms:created xsi:type="dcterms:W3CDTF">2023-10-25T14:31:15Z</dcterms:created>
  <dcterms:modified xsi:type="dcterms:W3CDTF">2024-02-15T16:43:19Z</dcterms:modified>
</cp:coreProperties>
</file>