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702" r:id="rId5"/>
  </p:sldMasterIdLst>
  <p:notesMasterIdLst>
    <p:notesMasterId r:id="rId25"/>
  </p:notesMasterIdLst>
  <p:sldIdLst>
    <p:sldId id="289" r:id="rId6"/>
    <p:sldId id="290" r:id="rId7"/>
    <p:sldId id="293" r:id="rId8"/>
    <p:sldId id="294" r:id="rId9"/>
    <p:sldId id="297" r:id="rId10"/>
    <p:sldId id="298" r:id="rId11"/>
    <p:sldId id="296" r:id="rId12"/>
    <p:sldId id="299" r:id="rId13"/>
    <p:sldId id="301" r:id="rId14"/>
    <p:sldId id="309" r:id="rId15"/>
    <p:sldId id="310" r:id="rId16"/>
    <p:sldId id="311" r:id="rId17"/>
    <p:sldId id="303" r:id="rId18"/>
    <p:sldId id="304" r:id="rId19"/>
    <p:sldId id="307" r:id="rId20"/>
    <p:sldId id="305" r:id="rId21"/>
    <p:sldId id="306" r:id="rId22"/>
    <p:sldId id="312"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en, Andy R (NYSERDA)" initials="AAR(" lastIdx="3" clrIdx="0">
    <p:extLst>
      <p:ext uri="{19B8F6BF-5375-455C-9EA6-DF929625EA0E}">
        <p15:presenceInfo xmlns:p15="http://schemas.microsoft.com/office/powerpoint/2012/main" userId="S::andy.andersen@nyserda.ny.gov::b29e34e2-2c49-4861-897c-fb0eca8b4ebb" providerId="AD"/>
      </p:ext>
    </p:extLst>
  </p:cmAuthor>
  <p:cmAuthor id="2" name="Jie Weng" initials="JW" lastIdx="1" clrIdx="1">
    <p:extLst>
      <p:ext uri="{19B8F6BF-5375-455C-9EA6-DF929625EA0E}">
        <p15:presenceInfo xmlns:p15="http://schemas.microsoft.com/office/powerpoint/2012/main" userId="S::jie.weng@nyserda.ny.gov::30745ddb-02e1-4a86-bfef-8c51bfe87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3"/>
    <a:srgbClr val="002D72"/>
    <a:srgbClr val="0077C8"/>
    <a:srgbClr val="B2B2B2"/>
    <a:srgbClr val="63666A"/>
    <a:srgbClr val="9F9F9F"/>
    <a:srgbClr val="C43F1B"/>
    <a:srgbClr val="ECECEC"/>
    <a:srgbClr val="E4E2E7"/>
    <a:srgbClr val="EDE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716" autoAdjust="0"/>
  </p:normalViewPr>
  <p:slideViewPr>
    <p:cSldViewPr snapToGrid="0" snapToObjects="1">
      <p:cViewPr varScale="1">
        <p:scale>
          <a:sx n="97" d="100"/>
          <a:sy n="97" d="100"/>
        </p:scale>
        <p:origin x="17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EF68-9901-E946-991C-CF992178B75F}"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5FC2-3605-C249-BBBB-BC0CDAB13FA2}" type="slidenum">
              <a:rPr lang="en-US" smtClean="0"/>
              <a:t>‹#›</a:t>
            </a:fld>
            <a:endParaRPr lang="en-US"/>
          </a:p>
        </p:txBody>
      </p:sp>
    </p:spTree>
    <p:extLst>
      <p:ext uri="{BB962C8B-B14F-4D97-AF65-F5344CB8AC3E}">
        <p14:creationId xmlns:p14="http://schemas.microsoft.com/office/powerpoint/2010/main" val="417882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Ventilation benefits for milk production</a:t>
            </a:r>
          </a:p>
          <a:p>
            <a:r>
              <a:rPr lang="en-US" dirty="0"/>
              <a:t>Benefits of LED lighting quality</a:t>
            </a:r>
          </a:p>
        </p:txBody>
      </p:sp>
      <p:sp>
        <p:nvSpPr>
          <p:cNvPr id="4" name="Slide Number Placeholder 3"/>
          <p:cNvSpPr>
            <a:spLocks noGrp="1"/>
          </p:cNvSpPr>
          <p:nvPr>
            <p:ph type="sldNum" sz="quarter" idx="5"/>
          </p:nvPr>
        </p:nvSpPr>
        <p:spPr/>
        <p:txBody>
          <a:bodyPr/>
          <a:lstStyle/>
          <a:p>
            <a:fld id="{DB035FC2-3605-C249-BBBB-BC0CDAB13FA2}" type="slidenum">
              <a:rPr lang="en-US" smtClean="0"/>
              <a:t>3</a:t>
            </a:fld>
            <a:endParaRPr lang="en-US"/>
          </a:p>
        </p:txBody>
      </p:sp>
    </p:spTree>
    <p:extLst>
      <p:ext uri="{BB962C8B-B14F-4D97-AF65-F5344CB8AC3E}">
        <p14:creationId xmlns:p14="http://schemas.microsoft.com/office/powerpoint/2010/main" val="259519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Agriculture Energy Audit Program for audits</a:t>
            </a:r>
          </a:p>
          <a:p>
            <a:pPr algn="l"/>
            <a:r>
              <a:rPr lang="en-US" dirty="0"/>
              <a:t>	</a:t>
            </a:r>
            <a:endParaRPr lang="en-US" sz="1800" b="0" i="0" u="none" strike="noStrike" baseline="0" dirty="0">
              <a:solidFill>
                <a:srgbClr val="000000"/>
              </a:solidFill>
              <a:latin typeface="Proxima Nova Lt"/>
            </a:endParaRPr>
          </a:p>
          <a:p>
            <a:r>
              <a:rPr lang="en-US" sz="1800" b="0" i="0" u="none" strike="noStrike" baseline="0" dirty="0">
                <a:solidFill>
                  <a:srgbClr val="000000"/>
                </a:solidFill>
                <a:latin typeface="Proxima Nova Lt"/>
              </a:rPr>
              <a:t>NYSERDA offers free energy audits to help eligible farms identify ways to save energy and money on utility bills. Reports include recommendations for energy efficiency measures. </a:t>
            </a:r>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4</a:t>
            </a:fld>
            <a:endParaRPr lang="en-US"/>
          </a:p>
        </p:txBody>
      </p:sp>
    </p:spTree>
    <p:extLst>
      <p:ext uri="{BB962C8B-B14F-4D97-AF65-F5344CB8AC3E}">
        <p14:creationId xmlns:p14="http://schemas.microsoft.com/office/powerpoint/2010/main" val="66703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table from table 5 of BPG</a:t>
            </a:r>
          </a:p>
        </p:txBody>
      </p:sp>
      <p:sp>
        <p:nvSpPr>
          <p:cNvPr id="4" name="Slide Number Placeholder 3"/>
          <p:cNvSpPr>
            <a:spLocks noGrp="1"/>
          </p:cNvSpPr>
          <p:nvPr>
            <p:ph type="sldNum" sz="quarter" idx="5"/>
          </p:nvPr>
        </p:nvSpPr>
        <p:spPr/>
        <p:txBody>
          <a:bodyPr/>
          <a:lstStyle/>
          <a:p>
            <a:fld id="{DB035FC2-3605-C249-BBBB-BC0CDAB13FA2}" type="slidenum">
              <a:rPr lang="en-US" smtClean="0"/>
              <a:t>6</a:t>
            </a:fld>
            <a:endParaRPr lang="en-US"/>
          </a:p>
        </p:txBody>
      </p:sp>
    </p:spTree>
    <p:extLst>
      <p:ext uri="{BB962C8B-B14F-4D97-AF65-F5344CB8AC3E}">
        <p14:creationId xmlns:p14="http://schemas.microsoft.com/office/powerpoint/2010/main" val="154426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F681E-0A12-44C6-9BE9-D66B89E9F0DC}" type="slidenum">
              <a:rPr lang="en-US" smtClean="0"/>
              <a:t>7</a:t>
            </a:fld>
            <a:endParaRPr lang="en-US" dirty="0"/>
          </a:p>
        </p:txBody>
      </p:sp>
    </p:spTree>
    <p:extLst>
      <p:ext uri="{BB962C8B-B14F-4D97-AF65-F5344CB8AC3E}">
        <p14:creationId xmlns:p14="http://schemas.microsoft.com/office/powerpoint/2010/main" val="256754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92929"/>
                </a:solidFill>
                <a:effectLst/>
                <a:latin typeface="Karla" panose="020F0502020204030204" pitchFamily="2" charset="0"/>
              </a:rPr>
              <a:t>Horizontal</a:t>
            </a:r>
          </a:p>
          <a:p>
            <a:pPr algn="l"/>
            <a:r>
              <a:rPr lang="en-US" b="0" i="0" dirty="0">
                <a:solidFill>
                  <a:srgbClr val="292929"/>
                </a:solidFill>
                <a:effectLst/>
                <a:latin typeface="Karla" panose="020F0502020204030204" pitchFamily="2" charset="0"/>
              </a:rPr>
              <a:t>Need to have sufficient land available. It requires trenches at least four feet deep. </a:t>
            </a:r>
          </a:p>
          <a:p>
            <a:pPr algn="l"/>
            <a:r>
              <a:rPr lang="en-US" b="1" i="0" dirty="0">
                <a:solidFill>
                  <a:srgbClr val="292929"/>
                </a:solidFill>
                <a:effectLst/>
                <a:latin typeface="Karla" panose="020F0502020204030204" pitchFamily="2" charset="0"/>
              </a:rPr>
              <a:t>Vertical</a:t>
            </a:r>
          </a:p>
          <a:p>
            <a:pPr algn="l"/>
            <a:r>
              <a:rPr lang="en-US" b="0" i="0" dirty="0">
                <a:solidFill>
                  <a:srgbClr val="292929"/>
                </a:solidFill>
                <a:effectLst/>
                <a:latin typeface="Karla" panose="020F0502020204030204" pitchFamily="2" charset="0"/>
              </a:rPr>
              <a:t>Where the land area required for horizontal loops would be prohibitive. For a vertical system, holes (approximately four inches in diameter) are drilled about 20 feet apart and 100 to 400 feet deep. Two pipes, connected at the bottom with a U-bend to form a loop, are inserted into the hole and grouted to improve performance. </a:t>
            </a:r>
          </a:p>
          <a:p>
            <a:pPr algn="l"/>
            <a:r>
              <a:rPr lang="en-US" b="1" i="0" dirty="0">
                <a:solidFill>
                  <a:srgbClr val="292929"/>
                </a:solidFill>
                <a:effectLst/>
                <a:latin typeface="Karla" panose="020F0502020204030204" pitchFamily="2" charset="0"/>
              </a:rPr>
              <a:t>Pond/Lake</a:t>
            </a:r>
          </a:p>
          <a:p>
            <a:pPr algn="l"/>
            <a:r>
              <a:rPr lang="en-US" b="0" i="0" dirty="0">
                <a:solidFill>
                  <a:srgbClr val="292929"/>
                </a:solidFill>
                <a:effectLst/>
                <a:latin typeface="Karla" panose="020F0502020204030204" pitchFamily="2" charset="0"/>
              </a:rPr>
              <a:t>A supply line pipe is run underground from the building to the water and coiled into circles at least eight feet under the surface to prevent freezing.</a:t>
            </a:r>
          </a:p>
          <a:p>
            <a:pPr algn="l"/>
            <a:r>
              <a:rPr lang="en-US" b="1" i="0" dirty="0">
                <a:solidFill>
                  <a:srgbClr val="292929"/>
                </a:solidFill>
                <a:effectLst/>
                <a:latin typeface="Karla" panose="020F0502020204030204" pitchFamily="2" charset="0"/>
              </a:rPr>
              <a:t>Open-Loop System</a:t>
            </a:r>
          </a:p>
          <a:p>
            <a:pPr algn="l"/>
            <a:r>
              <a:rPr lang="en-US" b="0" i="0" dirty="0">
                <a:solidFill>
                  <a:srgbClr val="292929"/>
                </a:solidFill>
                <a:effectLst/>
                <a:latin typeface="Karla" panose="020F0502020204030204" pitchFamily="2" charset="0"/>
              </a:rPr>
              <a:t>This type of system uses well or surface body water as the heat exchange fluid that circulates directly through the GHP system. Once it has circulated through the system, the water returns to the ground through the well, a recharge well, or surface discharge.</a:t>
            </a:r>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17</a:t>
            </a:fld>
            <a:endParaRPr lang="en-US"/>
          </a:p>
        </p:txBody>
      </p:sp>
    </p:spTree>
    <p:extLst>
      <p:ext uri="{BB962C8B-B14F-4D97-AF65-F5344CB8AC3E}">
        <p14:creationId xmlns:p14="http://schemas.microsoft.com/office/powerpoint/2010/main" val="1175180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Large-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8" name="Picture 7">
            <a:extLst>
              <a:ext uri="{FF2B5EF4-FFF2-40B4-BE49-F238E27FC236}">
                <a16:creationId xmlns:a16="http://schemas.microsoft.com/office/drawing/2014/main" id="{422114BB-1FAD-458B-9586-E923D5EF307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
        <p:nvSpPr>
          <p:cNvPr id="10" name="Text Placeholder 13">
            <a:extLst>
              <a:ext uri="{FF2B5EF4-FFF2-40B4-BE49-F238E27FC236}">
                <a16:creationId xmlns:a16="http://schemas.microsoft.com/office/drawing/2014/main" id="{0FFAE5D1-FD5E-42D4-9913-78E38A219808}"/>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Add presenter name and date </a:t>
            </a:r>
          </a:p>
        </p:txBody>
      </p:sp>
      <p:sp>
        <p:nvSpPr>
          <p:cNvPr id="11" name="Title 1">
            <a:extLst>
              <a:ext uri="{FF2B5EF4-FFF2-40B4-BE49-F238E27FC236}">
                <a16:creationId xmlns:a16="http://schemas.microsoft.com/office/drawing/2014/main" id="{9D28D179-3B3A-47F5-8CCC-169BB9E02685}"/>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Tree>
    <p:extLst>
      <p:ext uri="{BB962C8B-B14F-4D97-AF65-F5344CB8AC3E}">
        <p14:creationId xmlns:p14="http://schemas.microsoft.com/office/powerpoint/2010/main" val="241471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dirty="0"/>
              <a:t>Bold Text</a:t>
            </a:r>
          </a:p>
          <a:p>
            <a:pPr lvl="1"/>
            <a:r>
              <a:rPr lang="en-US" dirty="0"/>
              <a:t>Bullet level one</a:t>
            </a:r>
          </a:p>
          <a:p>
            <a:pPr lvl="2"/>
            <a:r>
              <a:rPr lang="en-US" dirty="0"/>
              <a:t>Bullet level two</a:t>
            </a:r>
          </a:p>
          <a:p>
            <a:pPr lvl="3"/>
            <a:r>
              <a:rPr lang="en-US" dirty="0"/>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Bold Statement</a:t>
            </a:r>
          </a:p>
          <a:p>
            <a:pPr lvl="1"/>
            <a:r>
              <a:rPr lang="en-US" dirty="0"/>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lead in text</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dirty="0"/>
              <a:t>Bold Text</a:t>
            </a:r>
          </a:p>
          <a:p>
            <a:pPr lvl="1"/>
            <a:r>
              <a:rPr lang="en-US" dirty="0"/>
              <a:t>Bullet level one</a:t>
            </a:r>
          </a:p>
          <a:p>
            <a:pPr lvl="2"/>
            <a:r>
              <a:rPr lang="en-US" dirty="0"/>
              <a:t>Bullet level two</a:t>
            </a:r>
          </a:p>
          <a:p>
            <a:pPr lvl="3"/>
            <a:r>
              <a:rPr lang="en-US" dirty="0"/>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Bold Statement</a:t>
            </a:r>
          </a:p>
          <a:p>
            <a:pPr lvl="1"/>
            <a:r>
              <a:rPr lang="en-US" dirty="0"/>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lead in text</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dirty="0"/>
              <a:t>Bold Text</a:t>
            </a:r>
          </a:p>
          <a:p>
            <a:pPr lvl="1"/>
            <a:r>
              <a:rPr lang="en-US" dirty="0"/>
              <a:t>Bullet level one</a:t>
            </a:r>
          </a:p>
          <a:p>
            <a:pPr lvl="2"/>
            <a:r>
              <a:rPr lang="en-US" dirty="0"/>
              <a:t>Bullet level two</a:t>
            </a:r>
          </a:p>
          <a:p>
            <a:pPr lvl="3"/>
            <a:r>
              <a:rPr lang="en-US" dirty="0"/>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dirty="0"/>
              <a:t>Add Title Here</a:t>
            </a:r>
          </a:p>
          <a:p>
            <a:pPr lvl="1"/>
            <a:r>
              <a:rPr lang="en-US" dirty="0"/>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54147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Bold Statement</a:t>
            </a:r>
          </a:p>
          <a:p>
            <a:pPr lvl="1"/>
            <a:r>
              <a:rPr lang="en-US" dirty="0"/>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lead in text</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dirty="0"/>
              <a:t>Bold Text</a:t>
            </a:r>
          </a:p>
          <a:p>
            <a:pPr lvl="1"/>
            <a:r>
              <a:rPr lang="en-US" dirty="0"/>
              <a:t>Bullet level one</a:t>
            </a:r>
          </a:p>
          <a:p>
            <a:pPr lvl="2"/>
            <a:r>
              <a:rPr lang="en-US" dirty="0"/>
              <a:t>Bullet level two</a:t>
            </a:r>
          </a:p>
          <a:p>
            <a:pPr lvl="3"/>
            <a:r>
              <a:rPr lang="en-US" dirty="0"/>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Bold Statement</a:t>
            </a:r>
          </a:p>
          <a:p>
            <a:pPr lvl="1"/>
            <a:r>
              <a:rPr lang="en-US" dirty="0"/>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lead in text</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dirty="0"/>
              <a:t>Bold Text</a:t>
            </a:r>
          </a:p>
          <a:p>
            <a:pPr lvl="1"/>
            <a:r>
              <a:rPr lang="en-US" dirty="0"/>
              <a:t>Bullet level one</a:t>
            </a:r>
          </a:p>
          <a:p>
            <a:pPr lvl="2"/>
            <a:r>
              <a:rPr lang="en-US" dirty="0"/>
              <a:t>Bullet level two</a:t>
            </a:r>
          </a:p>
          <a:p>
            <a:pPr lvl="3"/>
            <a:r>
              <a:rPr lang="en-US" dirty="0"/>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Bold Statement</a:t>
            </a:r>
          </a:p>
          <a:p>
            <a:pPr lvl="1"/>
            <a:r>
              <a:rPr lang="en-US" dirty="0"/>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lead in text</a:t>
            </a:r>
          </a:p>
          <a:p>
            <a:pPr lvl="1"/>
            <a:r>
              <a:rPr lang="en-US" dirty="0"/>
              <a:t>Non-bulleted copy</a:t>
            </a:r>
          </a:p>
          <a:p>
            <a:pPr lvl="2"/>
            <a:r>
              <a:rPr lang="en-US" dirty="0"/>
              <a:t>First bullet</a:t>
            </a:r>
          </a:p>
          <a:p>
            <a:pPr lvl="3"/>
            <a:r>
              <a:rPr lang="en-US" dirty="0"/>
              <a:t>Second bullet</a:t>
            </a:r>
          </a:p>
          <a:p>
            <a:pPr lvl="4"/>
            <a:r>
              <a:rPr lang="en-US" dirty="0"/>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Section Title</a:t>
            </a:r>
          </a:p>
          <a:p>
            <a:pPr lvl="1"/>
            <a:r>
              <a:rPr lang="en-US" dirty="0"/>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Section Title</a:t>
            </a:r>
          </a:p>
          <a:p>
            <a:pPr lvl="1"/>
            <a:r>
              <a:rPr lang="en-US" dirty="0"/>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Section Title</a:t>
            </a:r>
          </a:p>
          <a:p>
            <a:pPr lvl="1"/>
            <a:r>
              <a:rPr lang="en-US" dirty="0"/>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Section Title</a:t>
            </a:r>
          </a:p>
          <a:p>
            <a:pPr lvl="1"/>
            <a:r>
              <a:rPr lang="en-US" dirty="0"/>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dirty="0"/>
              <a:t>Section Title</a:t>
            </a:r>
          </a:p>
          <a:p>
            <a:pPr lvl="1"/>
            <a:r>
              <a:rPr lang="en-US" dirty="0"/>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Larg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Add presenter name and date </a:t>
            </a:r>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dirty="0"/>
              <a:t>Input Title Here </a:t>
            </a:r>
          </a:p>
        </p:txBody>
      </p:sp>
      <p:sp>
        <p:nvSpPr>
          <p:cNvPr id="9" name="Picture Placeholder 2">
            <a:extLst>
              <a:ext uri="{FF2B5EF4-FFF2-40B4-BE49-F238E27FC236}">
                <a16:creationId xmlns:a16="http://schemas.microsoft.com/office/drawing/2014/main" id="{89809B08-66B4-4623-9302-A9EDC31D2D40}"/>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10" name="Picture 9">
            <a:extLst>
              <a:ext uri="{FF2B5EF4-FFF2-40B4-BE49-F238E27FC236}">
                <a16:creationId xmlns:a16="http://schemas.microsoft.com/office/drawing/2014/main" id="{CE955795-B7CC-423E-86B6-81ED3B55C57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48191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mall-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FD07CEBD-C5A9-4D33-A48F-456B6362BF30}"/>
              </a:ext>
            </a:extLst>
          </p:cNvPr>
          <p:cNvSpPr>
            <a:spLocks noGrp="1"/>
          </p:cNvSpPr>
          <p:nvPr>
            <p:ph type="body" sz="quarter" idx="14" hasCustomPrompt="1"/>
          </p:nvPr>
        </p:nvSpPr>
        <p:spPr>
          <a:xfrm>
            <a:off x="348571" y="5406886"/>
            <a:ext cx="7744841" cy="1227377"/>
          </a:xfrm>
          <a:prstGeom prst="rect">
            <a:avLst/>
          </a:prstGeom>
        </p:spPr>
        <p:txBody>
          <a:bodyPr lIns="0" tIns="0" rIns="0" bIns="0"/>
          <a:lstStyle>
            <a:lvl1pPr marL="0" indent="0">
              <a:buNone/>
              <a:defRPr sz="2000" b="1" i="0">
                <a:solidFill>
                  <a:schemeClr val="bg1"/>
                </a:solidFill>
                <a:latin typeface="Roboto"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Add Presenter Name </a:t>
            </a:r>
            <a:br>
              <a:rPr lang="en-US" dirty="0"/>
            </a:br>
            <a:r>
              <a:rPr lang="en-US" dirty="0"/>
              <a:t>and Date</a:t>
            </a:r>
          </a:p>
        </p:txBody>
      </p:sp>
      <p:sp>
        <p:nvSpPr>
          <p:cNvPr id="11" name="Picture Placeholder 5">
            <a:extLst>
              <a:ext uri="{FF2B5EF4-FFF2-40B4-BE49-F238E27FC236}">
                <a16:creationId xmlns:a16="http://schemas.microsoft.com/office/drawing/2014/main" id="{840D9923-0D77-43FB-9123-FE9ED3F6C63A}"/>
              </a:ext>
            </a:extLst>
          </p:cNvPr>
          <p:cNvSpPr>
            <a:spLocks noGrp="1"/>
          </p:cNvSpPr>
          <p:nvPr>
            <p:ph type="pic" sz="quarter" idx="15"/>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3"/>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dirty="0"/>
              <a:t>Add Title Here</a:t>
            </a:r>
          </a:p>
          <a:p>
            <a:pPr lvl="1"/>
            <a:r>
              <a:rPr lang="en-US" dirty="0"/>
              <a:t>Add Sub Head (if there is one)</a:t>
            </a:r>
          </a:p>
        </p:txBody>
      </p:sp>
      <p:pic>
        <p:nvPicPr>
          <p:cNvPr id="10" name="Picture 9">
            <a:extLst>
              <a:ext uri="{FF2B5EF4-FFF2-40B4-BE49-F238E27FC236}">
                <a16:creationId xmlns:a16="http://schemas.microsoft.com/office/drawing/2014/main" id="{F2B3ACF6-16F6-496D-92F8-DAC4542D16D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9004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Large-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2">
            <a:extLst>
              <a:ext uri="{FF2B5EF4-FFF2-40B4-BE49-F238E27FC236}">
                <a16:creationId xmlns:a16="http://schemas.microsoft.com/office/drawing/2014/main" id="{F0CEF28F-113E-47A6-B837-5FCAFD3349E8}"/>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sp>
        <p:nvSpPr>
          <p:cNvPr id="10" name="Text Placeholder 13">
            <a:extLst>
              <a:ext uri="{FF2B5EF4-FFF2-40B4-BE49-F238E27FC236}">
                <a16:creationId xmlns:a16="http://schemas.microsoft.com/office/drawing/2014/main" id="{6ABDE0D6-58E7-4F94-88DB-09D576EAE93C}"/>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Add presenter name and date </a:t>
            </a:r>
          </a:p>
        </p:txBody>
      </p:sp>
      <p:sp>
        <p:nvSpPr>
          <p:cNvPr id="13" name="Title 1">
            <a:extLst>
              <a:ext uri="{FF2B5EF4-FFF2-40B4-BE49-F238E27FC236}">
                <a16:creationId xmlns:a16="http://schemas.microsoft.com/office/drawing/2014/main" id="{B42BFF6C-36CC-48DB-B3EE-8FBD4AE6D284}"/>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pic>
        <p:nvPicPr>
          <p:cNvPr id="11" name="Picture 10">
            <a:extLst>
              <a:ext uri="{FF2B5EF4-FFF2-40B4-BE49-F238E27FC236}">
                <a16:creationId xmlns:a16="http://schemas.microsoft.com/office/drawing/2014/main" id="{DAF764BB-06EC-4DF6-A0A9-82ECE1C7798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401716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mall-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27EF9126-61B4-41DC-9134-9966194B1AFB}"/>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Add Presenter Name </a:t>
            </a:r>
            <a:br>
              <a:rPr lang="en-US" dirty="0"/>
            </a:br>
            <a:r>
              <a:rPr lang="en-US" dirty="0"/>
              <a:t>and Date</a:t>
            </a:r>
          </a:p>
        </p:txBody>
      </p:sp>
      <p:sp>
        <p:nvSpPr>
          <p:cNvPr id="11" name="Picture Placeholder 5">
            <a:extLst>
              <a:ext uri="{FF2B5EF4-FFF2-40B4-BE49-F238E27FC236}">
                <a16:creationId xmlns:a16="http://schemas.microsoft.com/office/drawing/2014/main" id="{33F0874E-9A2A-4281-BE4D-456D124D5E88}"/>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ext Placeholder 4">
            <a:extLst>
              <a:ext uri="{FF2B5EF4-FFF2-40B4-BE49-F238E27FC236}">
                <a16:creationId xmlns:a16="http://schemas.microsoft.com/office/drawing/2014/main" id="{44F7F044-EC7B-4A79-9773-18E6F305637E}"/>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1"/>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dirty="0"/>
              <a:t>Add Title Here</a:t>
            </a:r>
          </a:p>
          <a:p>
            <a:pPr lvl="1"/>
            <a:r>
              <a:rPr lang="en-US" dirty="0"/>
              <a:t>Add Sub Head (if there is one)</a:t>
            </a:r>
          </a:p>
        </p:txBody>
      </p:sp>
      <p:pic>
        <p:nvPicPr>
          <p:cNvPr id="12" name="Picture 11">
            <a:extLst>
              <a:ext uri="{FF2B5EF4-FFF2-40B4-BE49-F238E27FC236}">
                <a16:creationId xmlns:a16="http://schemas.microsoft.com/office/drawing/2014/main" id="{DAF56601-67B3-4EA1-B9F3-DBF7EF3670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56554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8CC15-D582-4D98-AA32-573632D51B16}"/>
              </a:ext>
            </a:extLst>
          </p:cNvPr>
          <p:cNvSpPr/>
          <p:nvPr userDrawn="1"/>
        </p:nvSpPr>
        <p:spPr>
          <a:xfrm>
            <a:off x="0" y="4883285"/>
            <a:ext cx="12192000" cy="1974715"/>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437573" y="638605"/>
            <a:ext cx="11070248" cy="3567441"/>
          </a:xfrm>
          <a:prstGeom prst="rect">
            <a:avLst/>
          </a:prstGeom>
        </p:spPr>
        <p:txBody>
          <a:bodyPr lIns="0" tIns="0" rIns="0" bIns="0" anchor="ctr" anchorCtr="0">
            <a:noAutofit/>
          </a:bodyPr>
          <a:lstStyle>
            <a:lvl1pPr>
              <a:defRPr sz="5000" b="1" i="0">
                <a:solidFill>
                  <a:schemeClr val="bg1"/>
                </a:solidFill>
                <a:latin typeface="Roboto" pitchFamily="2" charset="0"/>
                <a:ea typeface="Roboto" pitchFamily="2" charset="0"/>
                <a:cs typeface="Arial" panose="020B0604020202020204" pitchFamily="34" charset="0"/>
              </a:defRPr>
            </a:lvl1pPr>
          </a:lstStyle>
          <a:p>
            <a:r>
              <a:rPr lang="en-US" dirty="0"/>
              <a:t>Add Title Here </a:t>
            </a:r>
          </a:p>
        </p:txBody>
      </p:sp>
      <p:sp>
        <p:nvSpPr>
          <p:cNvPr id="9" name="Text Placeholder 13">
            <a:extLst>
              <a:ext uri="{FF2B5EF4-FFF2-40B4-BE49-F238E27FC236}">
                <a16:creationId xmlns:a16="http://schemas.microsoft.com/office/drawing/2014/main" id="{37F8F315-EACC-4E7F-A43E-D8CF8926C377}"/>
              </a:ext>
            </a:extLst>
          </p:cNvPr>
          <p:cNvSpPr>
            <a:spLocks noGrp="1"/>
          </p:cNvSpPr>
          <p:nvPr>
            <p:ph type="body" sz="quarter" idx="12" hasCustomPrompt="1"/>
          </p:nvPr>
        </p:nvSpPr>
        <p:spPr>
          <a:xfrm>
            <a:off x="348571" y="5524234"/>
            <a:ext cx="4135024"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a:t>
            </a:r>
          </a:p>
        </p:txBody>
      </p:sp>
      <p:pic>
        <p:nvPicPr>
          <p:cNvPr id="6" name="Picture 5">
            <a:extLst>
              <a:ext uri="{FF2B5EF4-FFF2-40B4-BE49-F238E27FC236}">
                <a16:creationId xmlns:a16="http://schemas.microsoft.com/office/drawing/2014/main" id="{5B72CFE0-D801-49C1-A86D-1469C32658A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6681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dirty="0"/>
              <a:t>Add bold intro or subhead here</a:t>
            </a:r>
          </a:p>
          <a:p>
            <a:pPr lvl="1"/>
            <a:r>
              <a:rPr lang="en-US" dirty="0"/>
              <a:t>Non-bulleted copy</a:t>
            </a:r>
          </a:p>
          <a:p>
            <a:pPr lvl="2"/>
            <a:r>
              <a:rPr lang="en-US" dirty="0"/>
              <a:t>First bullet</a:t>
            </a:r>
          </a:p>
          <a:p>
            <a:pPr lvl="3"/>
            <a:r>
              <a:rPr lang="en-US" dirty="0"/>
              <a:t>Second bullet</a:t>
            </a:r>
          </a:p>
          <a:p>
            <a:pPr lvl="4"/>
            <a:r>
              <a:rPr lang="en-US" dirty="0"/>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298C7DF-4700-463B-A7E8-438CEF65CBF4}"/>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4" name="Title Placeholder 3">
            <a:extLst>
              <a:ext uri="{FF2B5EF4-FFF2-40B4-BE49-F238E27FC236}">
                <a16:creationId xmlns:a16="http://schemas.microsoft.com/office/drawing/2014/main" id="{2AD0B725-CFFB-4C8F-9AE9-2B6ADC7278A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536709376"/>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35" r:id="rId3"/>
    <p:sldLayoutId id="2147483738" r:id="rId4"/>
    <p:sldLayoutId id="2147483736" r:id="rId5"/>
    <p:sldLayoutId id="2147483663" r:id="rId6"/>
    <p:sldLayoutId id="2147483741" r:id="rId7"/>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44" r:id="rId2"/>
    <p:sldLayoutId id="2147483745" r:id="rId3"/>
    <p:sldLayoutId id="2147483746" r:id="rId4"/>
    <p:sldLayoutId id="2147483742" r:id="rId5"/>
    <p:sldLayoutId id="2147483757" r:id="rId6"/>
    <p:sldLayoutId id="2147483743" r:id="rId7"/>
    <p:sldLayoutId id="2147483747" r:id="rId8"/>
    <p:sldLayoutId id="2147483749" r:id="rId9"/>
    <p:sldLayoutId id="2147483750" r:id="rId10"/>
    <p:sldLayoutId id="2147483748" r:id="rId11"/>
    <p:sldLayoutId id="2147483751" r:id="rId12"/>
    <p:sldLayoutId id="2147483752" r:id="rId13"/>
    <p:sldLayoutId id="2147483753" r:id="rId14"/>
    <p:sldLayoutId id="2147483754" r:id="rId15"/>
    <p:sldLayoutId id="2147483755" r:id="rId16"/>
    <p:sldLayoutId id="2147483756" r:id="rId17"/>
    <p:sldLayoutId id="2147483758" r:id="rId18"/>
    <p:sldLayoutId id="2147483759" r:id="rId19"/>
    <p:sldLayoutId id="2147483760" r:id="rId20"/>
    <p:sldLayoutId id="2147483761" r:id="rId21"/>
    <p:sldLayoutId id="2147483762" r:id="rId22"/>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hyperlink" Target="https://www.nyserda.ny.gov/PutEnergyToWork/Industry-Energy-Solutions/Agriculture" TargetMode="External"/><Relationship Id="rId2" Type="http://schemas.openxmlformats.org/officeDocument/2006/relationships/image" Target="../media/image13.jpeg"/><Relationship Id="rId1" Type="http://schemas.openxmlformats.org/officeDocument/2006/relationships/slideLayout" Target="../slideLayouts/slideLayout16.xml"/><Relationship Id="rId6" Type="http://schemas.openxmlformats.org/officeDocument/2006/relationships/hyperlink" Target="mailto:aeep@nyserda.ny.gov" TargetMode="External"/><Relationship Id="rId5" Type="http://schemas.openxmlformats.org/officeDocument/2006/relationships/hyperlink" Target="file:///C:\Users\craigm\Downloads\AG-bpdairy-bk-1%20(25).pdf" TargetMode="External"/><Relationship Id="rId4" Type="http://schemas.openxmlformats.org/officeDocument/2006/relationships/hyperlink" Target="https://www.youtube.com/watch?v=z-uIqw18LP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FD4AC-CD0E-4553-A19D-527FCE82816F}"/>
              </a:ext>
            </a:extLst>
          </p:cNvPr>
          <p:cNvSpPr/>
          <p:nvPr/>
        </p:nvSpPr>
        <p:spPr>
          <a:xfrm>
            <a:off x="0" y="169903"/>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a:extLst>
              <a:ext uri="{FF2B5EF4-FFF2-40B4-BE49-F238E27FC236}">
                <a16:creationId xmlns:a16="http://schemas.microsoft.com/office/drawing/2014/main" id="{5BEB18C6-2379-4175-968F-D55181CBA4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5018" y="1313978"/>
            <a:ext cx="4097362" cy="1133706"/>
          </a:xfrm>
          <a:prstGeom prst="rect">
            <a:avLst/>
          </a:prstGeom>
        </p:spPr>
      </p:pic>
      <p:sp>
        <p:nvSpPr>
          <p:cNvPr id="7" name="Subtitle 2">
            <a:extLst>
              <a:ext uri="{FF2B5EF4-FFF2-40B4-BE49-F238E27FC236}">
                <a16:creationId xmlns:a16="http://schemas.microsoft.com/office/drawing/2014/main" id="{237E1606-3CA2-3246-703A-B34136F96613}"/>
              </a:ext>
            </a:extLst>
          </p:cNvPr>
          <p:cNvSpPr txBox="1">
            <a:spLocks/>
          </p:cNvSpPr>
          <p:nvPr/>
        </p:nvSpPr>
        <p:spPr>
          <a:xfrm>
            <a:off x="5106573" y="4930426"/>
            <a:ext cx="3705812" cy="122719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400"/>
              </a:lnSpc>
            </a:pPr>
            <a:endParaRPr lang="en-US" sz="2800" dirty="0">
              <a:solidFill>
                <a:schemeClr val="accent6">
                  <a:lumMod val="75000"/>
                </a:schemeClr>
              </a:solidFill>
            </a:endParaRPr>
          </a:p>
          <a:p>
            <a:pPr>
              <a:lnSpc>
                <a:spcPts val="1400"/>
              </a:lnSpc>
            </a:pPr>
            <a:r>
              <a:rPr lang="en-US" sz="2800" dirty="0">
                <a:solidFill>
                  <a:schemeClr val="accent6">
                    <a:lumMod val="75000"/>
                  </a:schemeClr>
                </a:solidFill>
              </a:rPr>
              <a:t>Presented by:</a:t>
            </a:r>
          </a:p>
          <a:p>
            <a:pPr>
              <a:spcBef>
                <a:spcPts val="0"/>
              </a:spcBef>
            </a:pPr>
            <a:r>
              <a:rPr lang="en-US" sz="2000" dirty="0">
                <a:solidFill>
                  <a:schemeClr val="accent6">
                    <a:lumMod val="75000"/>
                  </a:schemeClr>
                </a:solidFill>
                <a:ea typeface="Calibri" panose="020F0502020204030204" pitchFamily="34" charset="0"/>
              </a:rPr>
              <a:t>Tim Tomko, Ph.D.</a:t>
            </a:r>
          </a:p>
          <a:p>
            <a:pPr>
              <a:spcBef>
                <a:spcPts val="0"/>
              </a:spcBef>
            </a:pPr>
            <a:r>
              <a:rPr lang="en-US" sz="2000" dirty="0">
                <a:solidFill>
                  <a:schemeClr val="accent6">
                    <a:lumMod val="75000"/>
                  </a:schemeClr>
                </a:solidFill>
                <a:ea typeface="Calibri" panose="020F0502020204030204" pitchFamily="34" charset="0"/>
              </a:rPr>
              <a:t>Senior Engineer,  EnSave</a:t>
            </a:r>
          </a:p>
        </p:txBody>
      </p:sp>
      <p:pic>
        <p:nvPicPr>
          <p:cNvPr id="8" name="Picture 7">
            <a:extLst>
              <a:ext uri="{FF2B5EF4-FFF2-40B4-BE49-F238E27FC236}">
                <a16:creationId xmlns:a16="http://schemas.microsoft.com/office/drawing/2014/main" id="{7EB3273E-77B7-1040-A125-73624B7B4E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3587" y="-32571"/>
            <a:ext cx="2948413" cy="6890571"/>
          </a:xfrm>
          <a:prstGeom prst="rect">
            <a:avLst/>
          </a:prstGeom>
        </p:spPr>
      </p:pic>
      <p:sp>
        <p:nvSpPr>
          <p:cNvPr id="4" name="TextBox 3">
            <a:extLst>
              <a:ext uri="{FF2B5EF4-FFF2-40B4-BE49-F238E27FC236}">
                <a16:creationId xmlns:a16="http://schemas.microsoft.com/office/drawing/2014/main" id="{3D6AD0F4-293C-4EC0-9DA1-691D9CCD877B}"/>
              </a:ext>
            </a:extLst>
          </p:cNvPr>
          <p:cNvSpPr txBox="1"/>
          <p:nvPr/>
        </p:nvSpPr>
        <p:spPr>
          <a:xfrm>
            <a:off x="293933" y="2806247"/>
            <a:ext cx="9144001" cy="2215991"/>
          </a:xfrm>
          <a:prstGeom prst="rect">
            <a:avLst/>
          </a:prstGeom>
          <a:noFill/>
        </p:spPr>
        <p:txBody>
          <a:bodyPr wrap="square" rtlCol="0">
            <a:spAutoFit/>
          </a:bodyPr>
          <a:lstStyle/>
          <a:p>
            <a:pPr>
              <a:spcBef>
                <a:spcPts val="1200"/>
              </a:spcBef>
            </a:pPr>
            <a:r>
              <a:rPr lang="en-US" sz="3200" b="1" i="0" u="none" strike="noStrike" baseline="0" dirty="0">
                <a:solidFill>
                  <a:schemeClr val="bg1"/>
                </a:solidFill>
                <a:latin typeface="+mj-lt"/>
              </a:rPr>
              <a:t>Dairy Farm Energy Best Practices </a:t>
            </a:r>
          </a:p>
          <a:p>
            <a:pPr>
              <a:spcBef>
                <a:spcPts val="1200"/>
              </a:spcBef>
            </a:pPr>
            <a:r>
              <a:rPr lang="en-US" sz="3200" dirty="0">
                <a:solidFill>
                  <a:schemeClr val="bg1"/>
                </a:solidFill>
              </a:rPr>
              <a:t>Energy-efficient technologies, processes, and practices create opportunities to optimize farm energy use and lower operating costs. </a:t>
            </a:r>
            <a:endParaRPr lang="en-US" sz="3200" i="0" u="none" strike="noStrike" baseline="0" dirty="0">
              <a:solidFill>
                <a:schemeClr val="bg1"/>
              </a:solidFill>
            </a:endParaRPr>
          </a:p>
        </p:txBody>
      </p:sp>
    </p:spTree>
    <p:extLst>
      <p:ext uri="{BB962C8B-B14F-4D97-AF65-F5344CB8AC3E}">
        <p14:creationId xmlns:p14="http://schemas.microsoft.com/office/powerpoint/2010/main" val="367361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pic>
        <p:nvPicPr>
          <p:cNvPr id="2" name="Picture 1" descr="A close-up of a phone&#10;&#10;Description automatically generated">
            <a:extLst>
              <a:ext uri="{FF2B5EF4-FFF2-40B4-BE49-F238E27FC236}">
                <a16:creationId xmlns:a16="http://schemas.microsoft.com/office/drawing/2014/main" id="{5B0757FA-B5AA-24C7-76CD-25F6CB87CE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9084" y="1325968"/>
            <a:ext cx="2394399" cy="4666635"/>
          </a:xfrm>
          <a:prstGeom prst="rect">
            <a:avLst/>
          </a:prstGeom>
          <a:solidFill>
            <a:schemeClr val="bg1"/>
          </a:solidFill>
        </p:spPr>
      </p:pic>
      <p:sp>
        <p:nvSpPr>
          <p:cNvPr id="4" name="Content Placeholder 2">
            <a:extLst>
              <a:ext uri="{FF2B5EF4-FFF2-40B4-BE49-F238E27FC236}">
                <a16:creationId xmlns:a16="http://schemas.microsoft.com/office/drawing/2014/main" id="{4E86E7C2-1C16-5100-3D4D-A5C94BEA45BA}"/>
              </a:ext>
            </a:extLst>
          </p:cNvPr>
          <p:cNvSpPr txBox="1">
            <a:spLocks/>
          </p:cNvSpPr>
          <p:nvPr/>
        </p:nvSpPr>
        <p:spPr>
          <a:xfrm>
            <a:off x="104267" y="372978"/>
            <a:ext cx="4864769" cy="610001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solidFill>
                  <a:schemeClr val="bg1"/>
                </a:solidFill>
                <a:latin typeface="Söhne"/>
              </a:rPr>
              <a:t>Compatibility between VSDs and pump/motor types is essential;</a:t>
            </a:r>
          </a:p>
          <a:p>
            <a:pPr lvl="2"/>
            <a:r>
              <a:rPr lang="en-US" dirty="0">
                <a:solidFill>
                  <a:schemeClr val="bg1"/>
                </a:solidFill>
                <a:latin typeface="Söhne"/>
              </a:rPr>
              <a:t>Rotary lobe and some sliding vane pumps are compatible.</a:t>
            </a:r>
          </a:p>
          <a:p>
            <a:pPr lvl="2"/>
            <a:r>
              <a:rPr lang="en-US" dirty="0">
                <a:solidFill>
                  <a:schemeClr val="bg1"/>
                </a:solidFill>
                <a:latin typeface="Söhne"/>
              </a:rPr>
              <a:t>Water ring and turbine-type pumps need to be replaced.</a:t>
            </a:r>
          </a:p>
          <a:p>
            <a:pPr marL="342900" indent="-342900">
              <a:buFont typeface="Arial" panose="020B0604020202020204" pitchFamily="34" charset="0"/>
              <a:buChar char="•"/>
            </a:pPr>
            <a:r>
              <a:rPr lang="en-US" b="0" dirty="0">
                <a:solidFill>
                  <a:schemeClr val="bg1"/>
                </a:solidFill>
                <a:latin typeface="Söhne"/>
              </a:rPr>
              <a:t>High-efficiency motor models, such as NEMA Premium®, may be necessary for VSD compatibility and can further contribute to energy savings.</a:t>
            </a:r>
          </a:p>
          <a:p>
            <a:pPr marL="342900" indent="-342900">
              <a:buFont typeface="Arial" panose="020B0604020202020204" pitchFamily="34" charset="0"/>
              <a:buChar char="•"/>
            </a:pPr>
            <a:r>
              <a:rPr lang="en-US" b="0" dirty="0">
                <a:solidFill>
                  <a:schemeClr val="bg1"/>
                </a:solidFill>
                <a:latin typeface="Söhne"/>
              </a:rPr>
              <a:t>Regular maintenance practices are essential for maximizing equipment efficiency and longevity at minimal cost.</a:t>
            </a:r>
          </a:p>
          <a:p>
            <a:pPr marL="342900" indent="-342900">
              <a:buFont typeface="Arial" panose="020B0604020202020204" pitchFamily="34" charset="0"/>
              <a:buChar char="•"/>
            </a:pPr>
            <a:endParaRPr lang="en-US" b="0" dirty="0">
              <a:solidFill>
                <a:schemeClr val="bg1"/>
              </a:solidFill>
              <a:latin typeface="Söhne"/>
            </a:endParaRPr>
          </a:p>
          <a:p>
            <a:endParaRPr lang="en-US" dirty="0">
              <a:solidFill>
                <a:schemeClr val="bg1"/>
              </a:solidFill>
            </a:endParaRPr>
          </a:p>
        </p:txBody>
      </p:sp>
      <p:sp>
        <p:nvSpPr>
          <p:cNvPr id="5" name="Title 1">
            <a:extLst>
              <a:ext uri="{FF2B5EF4-FFF2-40B4-BE49-F238E27FC236}">
                <a16:creationId xmlns:a16="http://schemas.microsoft.com/office/drawing/2014/main" id="{FCCB5FD9-D30E-95CB-7932-D65D64977025}"/>
              </a:ext>
            </a:extLst>
          </p:cNvPr>
          <p:cNvSpPr txBox="1">
            <a:spLocks/>
          </p:cNvSpPr>
          <p:nvPr/>
        </p:nvSpPr>
        <p:spPr>
          <a:xfrm>
            <a:off x="5295719" y="244821"/>
            <a:ext cx="10515600" cy="861129"/>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a:lstStyle>
          <a:p>
            <a:r>
              <a:rPr lang="en-US" sz="3200" dirty="0">
                <a:latin typeface="+mj-lt"/>
              </a:rPr>
              <a:t>VSD Use for Milking Efficiency – </a:t>
            </a:r>
          </a:p>
          <a:p>
            <a:r>
              <a:rPr lang="en-US" sz="3200" dirty="0">
                <a:latin typeface="+mj-lt"/>
              </a:rPr>
              <a:t>Vacuum Pump</a:t>
            </a:r>
          </a:p>
        </p:txBody>
      </p:sp>
      <p:sp>
        <p:nvSpPr>
          <p:cNvPr id="7" name="TextBox 6">
            <a:extLst>
              <a:ext uri="{FF2B5EF4-FFF2-40B4-BE49-F238E27FC236}">
                <a16:creationId xmlns:a16="http://schemas.microsoft.com/office/drawing/2014/main" id="{31B8DE16-A7C5-510D-82AE-64795DA87A5B}"/>
              </a:ext>
            </a:extLst>
          </p:cNvPr>
          <p:cNvSpPr txBox="1"/>
          <p:nvPr/>
        </p:nvSpPr>
        <p:spPr>
          <a:xfrm>
            <a:off x="7215967" y="2098235"/>
            <a:ext cx="652692" cy="185212"/>
          </a:xfrm>
          <a:prstGeom prst="rect">
            <a:avLst/>
          </a:prstGeom>
          <a:solidFill>
            <a:srgbClr val="B2B2B2"/>
          </a:solidFill>
        </p:spPr>
        <p:txBody>
          <a:bodyPr wrap="square" rtlCol="0">
            <a:spAutoFit/>
          </a:bodyPr>
          <a:lstStyle/>
          <a:p>
            <a:endParaRPr lang="en-US" dirty="0"/>
          </a:p>
        </p:txBody>
      </p:sp>
    </p:spTree>
    <p:extLst>
      <p:ext uri="{BB962C8B-B14F-4D97-AF65-F5344CB8AC3E}">
        <p14:creationId xmlns:p14="http://schemas.microsoft.com/office/powerpoint/2010/main" val="110002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
        <p:nvSpPr>
          <p:cNvPr id="4" name="Content Placeholder 2">
            <a:extLst>
              <a:ext uri="{FF2B5EF4-FFF2-40B4-BE49-F238E27FC236}">
                <a16:creationId xmlns:a16="http://schemas.microsoft.com/office/drawing/2014/main" id="{4E86E7C2-1C16-5100-3D4D-A5C94BEA45BA}"/>
              </a:ext>
            </a:extLst>
          </p:cNvPr>
          <p:cNvSpPr txBox="1">
            <a:spLocks/>
          </p:cNvSpPr>
          <p:nvPr/>
        </p:nvSpPr>
        <p:spPr>
          <a:xfrm>
            <a:off x="104267" y="372978"/>
            <a:ext cx="4864769" cy="610001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6" name="Content Placeholder 3">
            <a:extLst>
              <a:ext uri="{FF2B5EF4-FFF2-40B4-BE49-F238E27FC236}">
                <a16:creationId xmlns:a16="http://schemas.microsoft.com/office/drawing/2014/main" id="{DA2C775A-5AF5-EF32-E8FE-736DF4A3DC1E}"/>
              </a:ext>
            </a:extLst>
          </p:cNvPr>
          <p:cNvSpPr txBox="1">
            <a:spLocks/>
          </p:cNvSpPr>
          <p:nvPr/>
        </p:nvSpPr>
        <p:spPr>
          <a:xfrm>
            <a:off x="5831" y="387504"/>
            <a:ext cx="5059460" cy="537741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solidFill>
                  <a:schemeClr val="bg1"/>
                </a:solidFill>
                <a:latin typeface="Söhne"/>
              </a:rPr>
              <a:t>VSDs regulate the speed of milk transfer pump motors based on demand.</a:t>
            </a:r>
          </a:p>
          <a:p>
            <a:pPr marL="342900" indent="-342900">
              <a:buFont typeface="Arial" panose="020B0604020202020204" pitchFamily="34" charset="0"/>
              <a:buChar char="•"/>
            </a:pPr>
            <a:r>
              <a:rPr lang="en-US" b="0" dirty="0">
                <a:solidFill>
                  <a:schemeClr val="bg1"/>
                </a:solidFill>
                <a:latin typeface="Söhne"/>
              </a:rPr>
              <a:t>This ensures a steady flow of milk to pre-coolers and optimizes cooling efficiency.</a:t>
            </a:r>
          </a:p>
          <a:p>
            <a:pPr marL="342900" indent="-342900">
              <a:buFont typeface="Arial" panose="020B0604020202020204" pitchFamily="34" charset="0"/>
              <a:buChar char="•"/>
            </a:pPr>
            <a:r>
              <a:rPr lang="en-US" b="0" dirty="0">
                <a:solidFill>
                  <a:schemeClr val="bg1"/>
                </a:solidFill>
                <a:latin typeface="Söhne"/>
              </a:rPr>
              <a:t>Installing a milk transfer pump VSD controller can result in energy savings ranging from 5% to 15%.</a:t>
            </a:r>
          </a:p>
          <a:p>
            <a:pPr marL="342900" indent="-342900">
              <a:buFont typeface="Arial" panose="020B0604020202020204" pitchFamily="34" charset="0"/>
              <a:buChar char="•"/>
            </a:pPr>
            <a:r>
              <a:rPr lang="en-US" b="0" dirty="0">
                <a:solidFill>
                  <a:schemeClr val="bg1"/>
                </a:solidFill>
                <a:latin typeface="Söhne"/>
              </a:rPr>
              <a:t>Most milk transfer pumps are compatible with VSDs</a:t>
            </a:r>
            <a:r>
              <a:rPr lang="en-US" dirty="0">
                <a:solidFill>
                  <a:schemeClr val="bg1"/>
                </a:solidFill>
                <a:latin typeface="Söhne"/>
              </a:rPr>
              <a:t>.</a:t>
            </a:r>
            <a:endParaRPr lang="en-US" dirty="0">
              <a:solidFill>
                <a:schemeClr val="bg1"/>
              </a:solidFill>
            </a:endParaRPr>
          </a:p>
        </p:txBody>
      </p:sp>
      <p:pic>
        <p:nvPicPr>
          <p:cNvPr id="8" name="Content Placeholder 7" descr="A blue box with buttons and buttons&#10;&#10;Description automatically generated">
            <a:extLst>
              <a:ext uri="{FF2B5EF4-FFF2-40B4-BE49-F238E27FC236}">
                <a16:creationId xmlns:a16="http://schemas.microsoft.com/office/drawing/2014/main" id="{82B440FF-F32C-19BA-05D5-C9F1074A72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7750" y="1298139"/>
            <a:ext cx="3135934" cy="4672542"/>
          </a:xfrm>
          <a:prstGeom prst="rect">
            <a:avLst/>
          </a:prstGeom>
        </p:spPr>
      </p:pic>
      <p:sp>
        <p:nvSpPr>
          <p:cNvPr id="9" name="TextBox 8">
            <a:extLst>
              <a:ext uri="{FF2B5EF4-FFF2-40B4-BE49-F238E27FC236}">
                <a16:creationId xmlns:a16="http://schemas.microsoft.com/office/drawing/2014/main" id="{0021F40D-6B50-C921-73C2-BF9D85DDCFD6}"/>
              </a:ext>
            </a:extLst>
          </p:cNvPr>
          <p:cNvSpPr txBox="1"/>
          <p:nvPr/>
        </p:nvSpPr>
        <p:spPr>
          <a:xfrm>
            <a:off x="6524647" y="3136675"/>
            <a:ext cx="1825268" cy="187646"/>
          </a:xfrm>
          <a:prstGeom prst="rect">
            <a:avLst/>
          </a:prstGeom>
          <a:solidFill>
            <a:schemeClr val="bg1"/>
          </a:solidFill>
        </p:spPr>
        <p:txBody>
          <a:bodyPr wrap="square" rtlCol="0">
            <a:spAutoFit/>
          </a:bodyPr>
          <a:lstStyle/>
          <a:p>
            <a:endParaRPr lang="en-US" dirty="0">
              <a:solidFill>
                <a:schemeClr val="bg1"/>
              </a:solidFill>
              <a:highlight>
                <a:srgbClr val="F4F4F3"/>
              </a:highlight>
            </a:endParaRPr>
          </a:p>
        </p:txBody>
      </p:sp>
      <p:sp>
        <p:nvSpPr>
          <p:cNvPr id="10" name="Title 1">
            <a:extLst>
              <a:ext uri="{FF2B5EF4-FFF2-40B4-BE49-F238E27FC236}">
                <a16:creationId xmlns:a16="http://schemas.microsoft.com/office/drawing/2014/main" id="{B2E4DB17-13EF-D636-96C4-B7EC547D6104}"/>
              </a:ext>
            </a:extLst>
          </p:cNvPr>
          <p:cNvSpPr txBox="1">
            <a:spLocks/>
          </p:cNvSpPr>
          <p:nvPr/>
        </p:nvSpPr>
        <p:spPr>
          <a:xfrm>
            <a:off x="5163727" y="263624"/>
            <a:ext cx="6783631" cy="861129"/>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a:lstStyle>
          <a:p>
            <a:r>
              <a:rPr lang="en-US" sz="3600" dirty="0">
                <a:solidFill>
                  <a:schemeClr val="accent1">
                    <a:lumMod val="75000"/>
                  </a:schemeClr>
                </a:solidFill>
                <a:latin typeface="+mj-lt"/>
              </a:rPr>
              <a:t>VSD Use for Milking Efficiency – Milk Transfer Pump</a:t>
            </a:r>
          </a:p>
        </p:txBody>
      </p:sp>
    </p:spTree>
    <p:extLst>
      <p:ext uri="{BB962C8B-B14F-4D97-AF65-F5344CB8AC3E}">
        <p14:creationId xmlns:p14="http://schemas.microsoft.com/office/powerpoint/2010/main" val="13909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
        <p:nvSpPr>
          <p:cNvPr id="4" name="Content Placeholder 2">
            <a:extLst>
              <a:ext uri="{FF2B5EF4-FFF2-40B4-BE49-F238E27FC236}">
                <a16:creationId xmlns:a16="http://schemas.microsoft.com/office/drawing/2014/main" id="{4E86E7C2-1C16-5100-3D4D-A5C94BEA45BA}"/>
              </a:ext>
            </a:extLst>
          </p:cNvPr>
          <p:cNvSpPr txBox="1">
            <a:spLocks/>
          </p:cNvSpPr>
          <p:nvPr/>
        </p:nvSpPr>
        <p:spPr>
          <a:xfrm>
            <a:off x="104267" y="372978"/>
            <a:ext cx="4864769" cy="610001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9" name="TextBox 8">
            <a:extLst>
              <a:ext uri="{FF2B5EF4-FFF2-40B4-BE49-F238E27FC236}">
                <a16:creationId xmlns:a16="http://schemas.microsoft.com/office/drawing/2014/main" id="{0021F40D-6B50-C921-73C2-BF9D85DDCFD6}"/>
              </a:ext>
            </a:extLst>
          </p:cNvPr>
          <p:cNvSpPr txBox="1"/>
          <p:nvPr/>
        </p:nvSpPr>
        <p:spPr>
          <a:xfrm>
            <a:off x="6524647" y="3136675"/>
            <a:ext cx="1825268" cy="187646"/>
          </a:xfrm>
          <a:prstGeom prst="rect">
            <a:avLst/>
          </a:prstGeom>
          <a:solidFill>
            <a:schemeClr val="bg1"/>
          </a:solidFill>
        </p:spPr>
        <p:txBody>
          <a:bodyPr wrap="square" rtlCol="0">
            <a:spAutoFit/>
          </a:bodyPr>
          <a:lstStyle/>
          <a:p>
            <a:endParaRPr lang="en-US" dirty="0">
              <a:solidFill>
                <a:schemeClr val="bg1"/>
              </a:solidFill>
              <a:highlight>
                <a:srgbClr val="F4F4F3"/>
              </a:highlight>
            </a:endParaRPr>
          </a:p>
        </p:txBody>
      </p:sp>
      <p:sp>
        <p:nvSpPr>
          <p:cNvPr id="2" name="Content Placeholder 2">
            <a:extLst>
              <a:ext uri="{FF2B5EF4-FFF2-40B4-BE49-F238E27FC236}">
                <a16:creationId xmlns:a16="http://schemas.microsoft.com/office/drawing/2014/main" id="{85CA59D0-2901-B89A-2982-1BB7CE8C09C8}"/>
              </a:ext>
            </a:extLst>
          </p:cNvPr>
          <p:cNvSpPr txBox="1">
            <a:spLocks/>
          </p:cNvSpPr>
          <p:nvPr/>
        </p:nvSpPr>
        <p:spPr>
          <a:xfrm>
            <a:off x="260683" y="502139"/>
            <a:ext cx="4455693" cy="482783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400" b="0" dirty="0">
                <a:solidFill>
                  <a:schemeClr val="bg1"/>
                </a:solidFill>
                <a:latin typeface="Söhne"/>
              </a:rPr>
              <a:t>VSDs offer a powerful solution for enhancing ventilation efficiency in dairy farming.</a:t>
            </a:r>
          </a:p>
          <a:p>
            <a:pPr lvl="1">
              <a:buFont typeface="Arial" panose="020B0604020202020204" pitchFamily="34" charset="0"/>
              <a:buChar char="•"/>
            </a:pPr>
            <a:r>
              <a:rPr lang="en-US" sz="2400" b="0" dirty="0">
                <a:solidFill>
                  <a:schemeClr val="bg1"/>
                </a:solidFill>
                <a:latin typeface="Söhne"/>
              </a:rPr>
              <a:t>VSDs regulate fan motor speed based on real-time demand, ensuring precise airflow and energy consumption control.</a:t>
            </a:r>
          </a:p>
          <a:p>
            <a:pPr marL="342900" indent="-342900">
              <a:buFont typeface="Arial" panose="020B0604020202020204" pitchFamily="34" charset="0"/>
              <a:buChar char="•"/>
            </a:pPr>
            <a:r>
              <a:rPr lang="en-US" dirty="0">
                <a:solidFill>
                  <a:schemeClr val="bg1"/>
                </a:solidFill>
              </a:rPr>
              <a:t>For a 10% reduction in fan speed, there is a 27% reduction in overall power use! </a:t>
            </a:r>
          </a:p>
          <a:p>
            <a:pPr lvl="2"/>
            <a:r>
              <a:rPr lang="en-US" sz="2200" dirty="0">
                <a:solidFill>
                  <a:schemeClr val="bg1"/>
                </a:solidFill>
                <a:latin typeface="Söhne"/>
              </a:rPr>
              <a:t>Power consumed by a fan is proportional to the cube of its speed.</a:t>
            </a:r>
            <a:endParaRPr lang="en-US" sz="2200" dirty="0">
              <a:solidFill>
                <a:schemeClr val="bg1"/>
              </a:solidFill>
            </a:endParaRPr>
          </a:p>
        </p:txBody>
      </p:sp>
      <p:sp>
        <p:nvSpPr>
          <p:cNvPr id="5" name="Title 1">
            <a:extLst>
              <a:ext uri="{FF2B5EF4-FFF2-40B4-BE49-F238E27FC236}">
                <a16:creationId xmlns:a16="http://schemas.microsoft.com/office/drawing/2014/main" id="{966D3D44-F1AC-C5E2-F24E-202771933B72}"/>
              </a:ext>
            </a:extLst>
          </p:cNvPr>
          <p:cNvSpPr txBox="1">
            <a:spLocks/>
          </p:cNvSpPr>
          <p:nvPr/>
        </p:nvSpPr>
        <p:spPr>
          <a:xfrm>
            <a:off x="6096000" y="372374"/>
            <a:ext cx="5081337" cy="861129"/>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a:lstStyle>
          <a:p>
            <a:r>
              <a:rPr lang="en-US" dirty="0">
                <a:solidFill>
                  <a:schemeClr val="accent1">
                    <a:lumMod val="75000"/>
                  </a:schemeClr>
                </a:solidFill>
                <a:latin typeface="+mj-lt"/>
              </a:rPr>
              <a:t>VSDs for Ventilation</a:t>
            </a:r>
          </a:p>
        </p:txBody>
      </p:sp>
      <p:pic>
        <p:nvPicPr>
          <p:cNvPr id="11" name="Picture 10" descr="A large fan in a warehouse&#10;&#10;Description automatically generated">
            <a:extLst>
              <a:ext uri="{FF2B5EF4-FFF2-40B4-BE49-F238E27FC236}">
                <a16:creationId xmlns:a16="http://schemas.microsoft.com/office/drawing/2014/main" id="{AFB0ED39-D1F2-2943-A1DF-A92CEF1A3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0347" y="1233503"/>
            <a:ext cx="3673867" cy="4851108"/>
          </a:xfrm>
          <a:prstGeom prst="rect">
            <a:avLst/>
          </a:prstGeom>
          <a:effectLst>
            <a:softEdge rad="50800"/>
          </a:effectLst>
        </p:spPr>
      </p:pic>
    </p:spTree>
    <p:extLst>
      <p:ext uri="{BB962C8B-B14F-4D97-AF65-F5344CB8AC3E}">
        <p14:creationId xmlns:p14="http://schemas.microsoft.com/office/powerpoint/2010/main" val="29827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354066" y="615509"/>
            <a:ext cx="4413114" cy="5867533"/>
          </a:xfrm>
          <a:prstGeom prst="rect">
            <a:avLst/>
          </a:prstGeom>
        </p:spPr>
        <p:txBody>
          <a:bodyPr vert="horz" lIns="0" tIns="0" rIns="0" bIns="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defRPr/>
            </a:pPr>
            <a:r>
              <a:rPr lang="en-US" sz="4000" b="1" dirty="0">
                <a:solidFill>
                  <a:schemeClr val="bg1"/>
                </a:solidFill>
              </a:rPr>
              <a:t>Air Source Heat Pumps</a:t>
            </a:r>
            <a:endParaRPr kumimoji="0" lang="en-US" sz="3900" b="1" i="0" u="none" strike="noStrike" cap="none" spc="0" normalizeH="0" baseline="0" noProof="0" dirty="0">
              <a:ln>
                <a:noFill/>
              </a:ln>
              <a:solidFill>
                <a:schemeClr val="bg1"/>
              </a:solidFill>
              <a:effectLst/>
              <a:uLnTx/>
              <a:uFillTx/>
            </a:endParaRPr>
          </a:p>
        </p:txBody>
      </p:sp>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pic>
        <p:nvPicPr>
          <p:cNvPr id="8" name="Picture 7" descr="A white air conditioner with a fan&#10;&#10;Description automatically generated">
            <a:extLst>
              <a:ext uri="{FF2B5EF4-FFF2-40B4-BE49-F238E27FC236}">
                <a16:creationId xmlns:a16="http://schemas.microsoft.com/office/drawing/2014/main" id="{1CAAE260-FBB0-AA40-2CAE-4CE11CAB42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9806" y="615509"/>
            <a:ext cx="6011071" cy="5053263"/>
          </a:xfrm>
          <a:prstGeom prst="rect">
            <a:avLst/>
          </a:prstGeom>
        </p:spPr>
      </p:pic>
    </p:spTree>
    <p:extLst>
      <p:ext uri="{BB962C8B-B14F-4D97-AF65-F5344CB8AC3E}">
        <p14:creationId xmlns:p14="http://schemas.microsoft.com/office/powerpoint/2010/main" val="60235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354066" y="615509"/>
            <a:ext cx="4413114" cy="5867533"/>
          </a:xfrm>
          <a:prstGeom prst="rect">
            <a:avLst/>
          </a:prstGeom>
        </p:spPr>
        <p:txBody>
          <a:bodyPr vert="horz" lIns="0" tIns="0" rIns="0" bIns="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defRPr/>
            </a:pPr>
            <a:r>
              <a:rPr lang="en-US" sz="4000" b="1" dirty="0">
                <a:solidFill>
                  <a:schemeClr val="bg1"/>
                </a:solidFill>
              </a:rPr>
              <a:t>Air Source Heat Pumps</a:t>
            </a:r>
            <a:endParaRPr kumimoji="0" lang="en-US" sz="3900" b="1" i="0" u="none" strike="noStrike" cap="none" spc="0" normalizeH="0" baseline="0" noProof="0" dirty="0">
              <a:ln>
                <a:noFill/>
              </a:ln>
              <a:solidFill>
                <a:schemeClr val="bg1"/>
              </a:solidFill>
              <a:effectLst/>
              <a:uLnTx/>
              <a:uFillTx/>
            </a:endParaRPr>
          </a:p>
        </p:txBody>
      </p:sp>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
        <p:nvSpPr>
          <p:cNvPr id="2" name="Content Placeholder 4">
            <a:extLst>
              <a:ext uri="{FF2B5EF4-FFF2-40B4-BE49-F238E27FC236}">
                <a16:creationId xmlns:a16="http://schemas.microsoft.com/office/drawing/2014/main" id="{4993B50D-8A59-026B-B9FE-4E5A1F25EF1C}"/>
              </a:ext>
            </a:extLst>
          </p:cNvPr>
          <p:cNvSpPr txBox="1">
            <a:spLocks/>
          </p:cNvSpPr>
          <p:nvPr/>
        </p:nvSpPr>
        <p:spPr>
          <a:xfrm>
            <a:off x="5293895" y="745958"/>
            <a:ext cx="6544039" cy="5046956"/>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b="0" dirty="0">
                <a:solidFill>
                  <a:srgbClr val="002D72"/>
                </a:solidFill>
                <a:latin typeface="Roboto Lt" pitchFamily="2" charset="0"/>
                <a:cs typeface="Arial" panose="020B0604020202020204" pitchFamily="34" charset="0"/>
              </a:rPr>
              <a:t>Heat pumps enhance energy efficiency by transferring heat instead of generating it, operating on the principle of moving heat from one location to another.</a:t>
            </a:r>
          </a:p>
          <a:p>
            <a:pPr marL="457200" indent="-457200">
              <a:buFont typeface="Arial" panose="020B0604020202020204" pitchFamily="34" charset="0"/>
              <a:buChar char="•"/>
            </a:pPr>
            <a:r>
              <a:rPr lang="en-US" sz="3200" b="0" dirty="0">
                <a:solidFill>
                  <a:srgbClr val="002D72"/>
                </a:solidFill>
                <a:latin typeface="Roboto Lt" pitchFamily="2" charset="0"/>
                <a:cs typeface="Arial" panose="020B0604020202020204" pitchFamily="34" charset="0"/>
              </a:rPr>
              <a:t>Heat pumps are two to three times more efficient than traditional heating methods, using a small amount of electricity to operate compressors and concentrate ambient heat.</a:t>
            </a:r>
          </a:p>
          <a:p>
            <a:endParaRPr lang="en-US" sz="4400" dirty="0"/>
          </a:p>
        </p:txBody>
      </p:sp>
    </p:spTree>
    <p:extLst>
      <p:ext uri="{BB962C8B-B14F-4D97-AF65-F5344CB8AC3E}">
        <p14:creationId xmlns:p14="http://schemas.microsoft.com/office/powerpoint/2010/main" val="254175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
        <p:nvSpPr>
          <p:cNvPr id="8" name="Content Placeholder 2">
            <a:extLst>
              <a:ext uri="{FF2B5EF4-FFF2-40B4-BE49-F238E27FC236}">
                <a16:creationId xmlns:a16="http://schemas.microsoft.com/office/drawing/2014/main" id="{50FB9CF5-5A5F-C3F1-2AF7-55F7849CBA6B}"/>
              </a:ext>
            </a:extLst>
          </p:cNvPr>
          <p:cNvSpPr txBox="1">
            <a:spLocks/>
          </p:cNvSpPr>
          <p:nvPr/>
        </p:nvSpPr>
        <p:spPr>
          <a:xfrm>
            <a:off x="733926" y="2056476"/>
            <a:ext cx="11136219" cy="4476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4" name="Title 1">
            <a:extLst>
              <a:ext uri="{FF2B5EF4-FFF2-40B4-BE49-F238E27FC236}">
                <a16:creationId xmlns:a16="http://schemas.microsoft.com/office/drawing/2014/main" id="{147FC865-63A6-50F7-A375-8E14822E14EF}"/>
              </a:ext>
            </a:extLst>
          </p:cNvPr>
          <p:cNvSpPr>
            <a:spLocks noGrp="1"/>
          </p:cNvSpPr>
          <p:nvPr>
            <p:ph type="title"/>
          </p:nvPr>
        </p:nvSpPr>
        <p:spPr>
          <a:xfrm>
            <a:off x="838200" y="738880"/>
            <a:ext cx="10515600" cy="861129"/>
          </a:xfrm>
        </p:spPr>
        <p:txBody>
          <a:bodyPr/>
          <a:lstStyle/>
          <a:p>
            <a:r>
              <a:rPr lang="en-US" sz="3600" dirty="0">
                <a:solidFill>
                  <a:schemeClr val="accent1">
                    <a:lumMod val="75000"/>
                  </a:schemeClr>
                </a:solidFill>
                <a:latin typeface="+mj-lt"/>
              </a:rPr>
              <a:t>Heat Pump Technology – Dairy Water Heating</a:t>
            </a:r>
          </a:p>
        </p:txBody>
      </p:sp>
      <p:sp>
        <p:nvSpPr>
          <p:cNvPr id="6" name="Content Placeholder 2">
            <a:extLst>
              <a:ext uri="{FF2B5EF4-FFF2-40B4-BE49-F238E27FC236}">
                <a16:creationId xmlns:a16="http://schemas.microsoft.com/office/drawing/2014/main" id="{2DA4DC55-0F5D-8427-C449-A6EFC7A51794}"/>
              </a:ext>
            </a:extLst>
          </p:cNvPr>
          <p:cNvSpPr txBox="1">
            <a:spLocks/>
          </p:cNvSpPr>
          <p:nvPr/>
        </p:nvSpPr>
        <p:spPr>
          <a:xfrm>
            <a:off x="970552" y="1552273"/>
            <a:ext cx="105156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b="0" dirty="0">
              <a:solidFill>
                <a:srgbClr val="002D72"/>
              </a:solidFill>
              <a:latin typeface="Roboto Lt" pitchFamily="2" charset="0"/>
              <a:cs typeface="Arial" panose="020B0604020202020204" pitchFamily="34" charset="0"/>
            </a:endParaRPr>
          </a:p>
          <a:p>
            <a:r>
              <a:rPr lang="en-US" sz="2300" b="0" dirty="0">
                <a:solidFill>
                  <a:srgbClr val="002D72"/>
                </a:solidFill>
                <a:latin typeface="Roboto Lt" pitchFamily="2" charset="0"/>
                <a:cs typeface="Arial" panose="020B0604020202020204" pitchFamily="34" charset="0"/>
              </a:rPr>
              <a:t>Hot water is critical to the dairy washdown and sanitation process and represents a significant energy expense.</a:t>
            </a:r>
          </a:p>
          <a:p>
            <a:pPr lvl="2">
              <a:spcBef>
                <a:spcPts val="1000"/>
              </a:spcBef>
            </a:pPr>
            <a:r>
              <a:rPr lang="en-US" sz="2100" dirty="0">
                <a:solidFill>
                  <a:srgbClr val="002D72"/>
                </a:solidFill>
                <a:latin typeface="Roboto Lt" pitchFamily="2" charset="0"/>
                <a:cs typeface="Arial" panose="020B0604020202020204" pitchFamily="34" charset="0"/>
              </a:rPr>
              <a:t>Water </a:t>
            </a:r>
            <a:r>
              <a:rPr lang="en-US" sz="2300" dirty="0">
                <a:solidFill>
                  <a:srgbClr val="002D72"/>
                </a:solidFill>
                <a:latin typeface="Roboto Lt" pitchFamily="2" charset="0"/>
                <a:cs typeface="Arial" panose="020B0604020202020204" pitchFamily="34" charset="0"/>
              </a:rPr>
              <a:t>must be 180°F - 200°F.</a:t>
            </a:r>
          </a:p>
          <a:p>
            <a:r>
              <a:rPr lang="en-US" sz="2300" b="0" dirty="0">
                <a:solidFill>
                  <a:srgbClr val="002D72"/>
                </a:solidFill>
                <a:latin typeface="Roboto Lt" pitchFamily="2" charset="0"/>
                <a:cs typeface="Arial" panose="020B0604020202020204" pitchFamily="34" charset="0"/>
              </a:rPr>
              <a:t>Cheaper alternatives to fuel or electric resistance-based water heaters would be valuable. </a:t>
            </a:r>
          </a:p>
          <a:p>
            <a:r>
              <a:rPr lang="en-US" sz="2300" b="0" dirty="0">
                <a:solidFill>
                  <a:srgbClr val="002D72"/>
                </a:solidFill>
                <a:latin typeface="Roboto Lt" pitchFamily="2" charset="0"/>
                <a:cs typeface="Arial" panose="020B0604020202020204" pitchFamily="34" charset="0"/>
              </a:rPr>
              <a:t>Pre-heating water using heat pumps can significantly reduce energy bills.</a:t>
            </a:r>
          </a:p>
          <a:p>
            <a:pPr lvl="2">
              <a:spcBef>
                <a:spcPts val="1000"/>
              </a:spcBef>
            </a:pPr>
            <a:r>
              <a:rPr lang="en-US" sz="2100" dirty="0">
                <a:solidFill>
                  <a:srgbClr val="002D72"/>
                </a:solidFill>
                <a:latin typeface="Roboto Lt" pitchFamily="2" charset="0"/>
                <a:cs typeface="Arial" panose="020B0604020202020204" pitchFamily="34" charset="0"/>
              </a:rPr>
              <a:t>Could function like compressor heat recovery systems.</a:t>
            </a:r>
          </a:p>
          <a:p>
            <a:pPr lvl="2">
              <a:spcBef>
                <a:spcPts val="1000"/>
              </a:spcBef>
            </a:pPr>
            <a:r>
              <a:rPr lang="en-US" sz="2100" dirty="0">
                <a:solidFill>
                  <a:srgbClr val="002D72"/>
                </a:solidFill>
                <a:latin typeface="Roboto Lt" pitchFamily="2" charset="0"/>
                <a:cs typeface="Arial" panose="020B0604020202020204" pitchFamily="34" charset="0"/>
              </a:rPr>
              <a:t>Issues: Capacity and maximum temperature.</a:t>
            </a:r>
          </a:p>
        </p:txBody>
      </p:sp>
    </p:spTree>
    <p:extLst>
      <p:ext uri="{BB962C8B-B14F-4D97-AF65-F5344CB8AC3E}">
        <p14:creationId xmlns:p14="http://schemas.microsoft.com/office/powerpoint/2010/main" val="211868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
        <p:nvSpPr>
          <p:cNvPr id="8" name="Content Placeholder 2">
            <a:extLst>
              <a:ext uri="{FF2B5EF4-FFF2-40B4-BE49-F238E27FC236}">
                <a16:creationId xmlns:a16="http://schemas.microsoft.com/office/drawing/2014/main" id="{50FB9CF5-5A5F-C3F1-2AF7-55F7849CBA6B}"/>
              </a:ext>
            </a:extLst>
          </p:cNvPr>
          <p:cNvSpPr txBox="1">
            <a:spLocks/>
          </p:cNvSpPr>
          <p:nvPr/>
        </p:nvSpPr>
        <p:spPr>
          <a:xfrm>
            <a:off x="733926" y="2056476"/>
            <a:ext cx="11136219" cy="4476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2" name="Content Placeholder 2">
            <a:extLst>
              <a:ext uri="{FF2B5EF4-FFF2-40B4-BE49-F238E27FC236}">
                <a16:creationId xmlns:a16="http://schemas.microsoft.com/office/drawing/2014/main" id="{2E3306C6-A218-5838-CB00-BCC297A65D69}"/>
              </a:ext>
            </a:extLst>
          </p:cNvPr>
          <p:cNvSpPr txBox="1">
            <a:spLocks/>
          </p:cNvSpPr>
          <p:nvPr/>
        </p:nvSpPr>
        <p:spPr>
          <a:xfrm>
            <a:off x="838200" y="1970768"/>
            <a:ext cx="10515600" cy="47596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300" dirty="0">
                <a:solidFill>
                  <a:srgbClr val="002D72"/>
                </a:solidFill>
                <a:latin typeface="Roboto Lt" pitchFamily="2" charset="0"/>
                <a:cs typeface="Arial" panose="020B0604020202020204" pitchFamily="34" charset="0"/>
              </a:rPr>
              <a:t>High Efficiency &amp; Cost Savings: </a:t>
            </a:r>
            <a:r>
              <a:rPr lang="en-US" sz="2300" b="0" dirty="0">
                <a:solidFill>
                  <a:srgbClr val="002D72"/>
                </a:solidFill>
                <a:latin typeface="Roboto Lt" pitchFamily="2" charset="0"/>
                <a:cs typeface="Arial" panose="020B0604020202020204" pitchFamily="34" charset="0"/>
              </a:rPr>
              <a:t>Geothermal systems are 25%-50% more energy-efficient than air-source heat pumps due to stable ground temperatures.</a:t>
            </a:r>
          </a:p>
          <a:p>
            <a:pPr lvl="3">
              <a:spcBef>
                <a:spcPts val="1000"/>
              </a:spcBef>
              <a:buFont typeface="Courier New" panose="02070309020205020404" pitchFamily="49" charset="0"/>
              <a:buChar char="o"/>
            </a:pPr>
            <a:r>
              <a:rPr lang="en-US" sz="2300" dirty="0">
                <a:solidFill>
                  <a:srgbClr val="002D72"/>
                </a:solidFill>
                <a:latin typeface="Roboto Lt" pitchFamily="2" charset="0"/>
                <a:cs typeface="Arial" panose="020B0604020202020204" pitchFamily="34" charset="0"/>
              </a:rPr>
              <a:t>Typical Coefficient of Performance (CoP) between 3 to 5.</a:t>
            </a:r>
          </a:p>
          <a:p>
            <a:pPr lvl="3">
              <a:spcBef>
                <a:spcPts val="1000"/>
              </a:spcBef>
              <a:buFont typeface="Courier New" panose="02070309020205020404" pitchFamily="49" charset="0"/>
              <a:buChar char="o"/>
            </a:pPr>
            <a:r>
              <a:rPr lang="en-US" sz="2300" dirty="0">
                <a:solidFill>
                  <a:srgbClr val="002D72"/>
                </a:solidFill>
                <a:latin typeface="Roboto Lt" pitchFamily="2" charset="0"/>
                <a:cs typeface="Arial" panose="020B0604020202020204" pitchFamily="34" charset="0"/>
              </a:rPr>
              <a:t>CoP is the ratio of useful heat produced to electricity used. </a:t>
            </a:r>
          </a:p>
          <a:p>
            <a:pPr marL="457200" indent="-457200">
              <a:buFont typeface="Arial" panose="020B0604020202020204" pitchFamily="34" charset="0"/>
              <a:buChar char="•"/>
            </a:pPr>
            <a:r>
              <a:rPr lang="en-US" sz="2300" dirty="0">
                <a:solidFill>
                  <a:srgbClr val="002D72"/>
                </a:solidFill>
                <a:latin typeface="Roboto Lt" pitchFamily="2" charset="0"/>
                <a:cs typeface="Arial" panose="020B0604020202020204" pitchFamily="34" charset="0"/>
              </a:rPr>
              <a:t>Versatile: </a:t>
            </a:r>
            <a:r>
              <a:rPr lang="en-US" sz="2300" b="0" dirty="0">
                <a:solidFill>
                  <a:srgbClr val="002D72"/>
                </a:solidFill>
                <a:latin typeface="Roboto Lt" pitchFamily="2" charset="0"/>
                <a:cs typeface="Arial" panose="020B0604020202020204" pitchFamily="34" charset="0"/>
              </a:rPr>
              <a:t>Capable of heating, cooling, and providing hot water.</a:t>
            </a:r>
          </a:p>
          <a:p>
            <a:pPr marL="457200" indent="-457200">
              <a:buFont typeface="Arial" panose="020B0604020202020204" pitchFamily="34" charset="0"/>
              <a:buChar char="•"/>
            </a:pPr>
            <a:r>
              <a:rPr lang="en-US" sz="2300" dirty="0">
                <a:solidFill>
                  <a:srgbClr val="002D72"/>
                </a:solidFill>
                <a:latin typeface="Roboto Lt" pitchFamily="2" charset="0"/>
                <a:cs typeface="Arial" panose="020B0604020202020204" pitchFamily="34" charset="0"/>
              </a:rPr>
              <a:t>Durability: </a:t>
            </a:r>
            <a:r>
              <a:rPr lang="en-US" sz="2300" b="0" dirty="0">
                <a:solidFill>
                  <a:srgbClr val="002D72"/>
                </a:solidFill>
                <a:latin typeface="Roboto Lt" pitchFamily="2" charset="0"/>
                <a:cs typeface="Arial" panose="020B0604020202020204" pitchFamily="34" charset="0"/>
              </a:rPr>
              <a:t>Long lifespan (25+ years for internal, 50+ years for underground components) with minimal maintenance required​​.</a:t>
            </a:r>
          </a:p>
          <a:p>
            <a:pPr marL="457200" indent="-457200">
              <a:buFont typeface="Arial" panose="020B0604020202020204" pitchFamily="34" charset="0"/>
              <a:buChar char="•"/>
            </a:pPr>
            <a:r>
              <a:rPr lang="en-US" sz="2300" dirty="0">
                <a:solidFill>
                  <a:srgbClr val="002D72"/>
                </a:solidFill>
                <a:latin typeface="Roboto Lt" pitchFamily="2" charset="0"/>
                <a:cs typeface="Arial" panose="020B0604020202020204" pitchFamily="34" charset="0"/>
              </a:rPr>
              <a:t>Cost-Effective: </a:t>
            </a:r>
            <a:r>
              <a:rPr lang="en-US" sz="2300" b="0" dirty="0">
                <a:solidFill>
                  <a:srgbClr val="002D72"/>
                </a:solidFill>
                <a:latin typeface="Roboto Lt" pitchFamily="2" charset="0"/>
                <a:cs typeface="Arial" panose="020B0604020202020204" pitchFamily="34" charset="0"/>
              </a:rPr>
              <a:t>Higher upfront cost, but significant energy savings can recoup costs quickly.</a:t>
            </a:r>
          </a:p>
        </p:txBody>
      </p:sp>
      <p:sp>
        <p:nvSpPr>
          <p:cNvPr id="3" name="Title 1">
            <a:extLst>
              <a:ext uri="{FF2B5EF4-FFF2-40B4-BE49-F238E27FC236}">
                <a16:creationId xmlns:a16="http://schemas.microsoft.com/office/drawing/2014/main" id="{2DEDC85B-7899-2286-CE4E-55E8C0CC2BA7}"/>
              </a:ext>
            </a:extLst>
          </p:cNvPr>
          <p:cNvSpPr>
            <a:spLocks noGrp="1"/>
          </p:cNvSpPr>
          <p:nvPr>
            <p:ph type="title"/>
          </p:nvPr>
        </p:nvSpPr>
        <p:spPr>
          <a:xfrm>
            <a:off x="934453" y="721929"/>
            <a:ext cx="10515600" cy="861129"/>
          </a:xfrm>
        </p:spPr>
        <p:txBody>
          <a:bodyPr>
            <a:normAutofit/>
          </a:bodyPr>
          <a:lstStyle/>
          <a:p>
            <a:r>
              <a:rPr lang="en-US" dirty="0">
                <a:solidFill>
                  <a:schemeClr val="accent1">
                    <a:lumMod val="75000"/>
                  </a:schemeClr>
                </a:solidFill>
                <a:latin typeface="+mj-lt"/>
              </a:rPr>
              <a:t>Heat Pump Technology – Geothermal</a:t>
            </a:r>
          </a:p>
        </p:txBody>
      </p:sp>
    </p:spTree>
    <p:extLst>
      <p:ext uri="{BB962C8B-B14F-4D97-AF65-F5344CB8AC3E}">
        <p14:creationId xmlns:p14="http://schemas.microsoft.com/office/powerpoint/2010/main" val="184730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
        <p:nvSpPr>
          <p:cNvPr id="8" name="Content Placeholder 2">
            <a:extLst>
              <a:ext uri="{FF2B5EF4-FFF2-40B4-BE49-F238E27FC236}">
                <a16:creationId xmlns:a16="http://schemas.microsoft.com/office/drawing/2014/main" id="{50FB9CF5-5A5F-C3F1-2AF7-55F7849CBA6B}"/>
              </a:ext>
            </a:extLst>
          </p:cNvPr>
          <p:cNvSpPr txBox="1">
            <a:spLocks/>
          </p:cNvSpPr>
          <p:nvPr/>
        </p:nvSpPr>
        <p:spPr>
          <a:xfrm>
            <a:off x="715866" y="2038892"/>
            <a:ext cx="11136219" cy="4476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7" name="Title 1">
            <a:extLst>
              <a:ext uri="{FF2B5EF4-FFF2-40B4-BE49-F238E27FC236}">
                <a16:creationId xmlns:a16="http://schemas.microsoft.com/office/drawing/2014/main" id="{39F9E4D7-DAD0-E095-0371-9BA443A1757A}"/>
              </a:ext>
            </a:extLst>
          </p:cNvPr>
          <p:cNvSpPr>
            <a:spLocks noGrp="1"/>
          </p:cNvSpPr>
          <p:nvPr>
            <p:ph type="title"/>
          </p:nvPr>
        </p:nvSpPr>
        <p:spPr>
          <a:xfrm>
            <a:off x="838200" y="763745"/>
            <a:ext cx="10515600" cy="861129"/>
          </a:xfrm>
        </p:spPr>
        <p:txBody>
          <a:bodyPr/>
          <a:lstStyle/>
          <a:p>
            <a:r>
              <a:rPr lang="en-US" sz="3600" dirty="0">
                <a:solidFill>
                  <a:schemeClr val="accent1">
                    <a:lumMod val="75000"/>
                  </a:schemeClr>
                </a:solidFill>
                <a:latin typeface="+mj-lt"/>
              </a:rPr>
              <a:t>Heat Pump Technology – Geothermal</a:t>
            </a:r>
            <a:endParaRPr lang="en-US" sz="3600" dirty="0">
              <a:latin typeface="+mj-lt"/>
            </a:endParaRPr>
          </a:p>
        </p:txBody>
      </p:sp>
      <p:pic>
        <p:nvPicPr>
          <p:cNvPr id="9" name="Picture 2">
            <a:extLst>
              <a:ext uri="{FF2B5EF4-FFF2-40B4-BE49-F238E27FC236}">
                <a16:creationId xmlns:a16="http://schemas.microsoft.com/office/drawing/2014/main" id="{8C347EDD-6237-FDD6-056E-84B86D6BC5C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286" y="2223681"/>
            <a:ext cx="2186332" cy="20835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00BEF73-9546-6E72-C6A8-BBB66D29BA48}"/>
              </a:ext>
            </a:extLst>
          </p:cNvPr>
          <p:cNvSpPr txBox="1"/>
          <p:nvPr/>
        </p:nvSpPr>
        <p:spPr>
          <a:xfrm>
            <a:off x="3388876" y="6339344"/>
            <a:ext cx="3996607" cy="261610"/>
          </a:xfrm>
          <a:prstGeom prst="rect">
            <a:avLst/>
          </a:prstGeom>
          <a:noFill/>
        </p:spPr>
        <p:txBody>
          <a:bodyPr wrap="none" rtlCol="0">
            <a:spAutoFit/>
          </a:bodyPr>
          <a:lstStyle/>
          <a:p>
            <a:r>
              <a:rPr lang="en-US" sz="1100" dirty="0">
                <a:solidFill>
                  <a:srgbClr val="00B0F0"/>
                </a:solidFill>
              </a:rPr>
              <a:t>https://www.energy.gov/energysaver/geothermal-heat-pumps</a:t>
            </a:r>
          </a:p>
        </p:txBody>
      </p:sp>
      <p:pic>
        <p:nvPicPr>
          <p:cNvPr id="11" name="Picture 4">
            <a:extLst>
              <a:ext uri="{FF2B5EF4-FFF2-40B4-BE49-F238E27FC236}">
                <a16:creationId xmlns:a16="http://schemas.microsoft.com/office/drawing/2014/main" id="{B3E37952-BA24-9B07-23D0-DC365B6E09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80039" y="3471534"/>
            <a:ext cx="2186332" cy="2213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39F7FE9E-A281-6079-0455-F2954FBFF0E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00544" y="2392962"/>
            <a:ext cx="2186333" cy="2213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DF97C214-C10A-037D-6C0D-79A77C0FB92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296550" y="3471533"/>
            <a:ext cx="2179584" cy="221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0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269842" y="615509"/>
            <a:ext cx="4413114" cy="5867533"/>
          </a:xfrm>
          <a:prstGeom prst="rect">
            <a:avLst/>
          </a:prstGeom>
        </p:spPr>
        <p:txBody>
          <a:bodyPr vert="horz" lIns="0" tIns="0" rIns="0" bIns="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600"/>
              </a:spcAft>
              <a:buNone/>
              <a:defRPr/>
            </a:pPr>
            <a:r>
              <a:rPr lang="en-US" sz="4000" b="1" dirty="0">
                <a:solidFill>
                  <a:schemeClr val="bg1"/>
                </a:solidFill>
                <a:latin typeface="+mj-lt"/>
              </a:rPr>
              <a:t>Resources </a:t>
            </a:r>
            <a:endParaRPr kumimoji="0" lang="en-US" sz="3900" b="1" i="0" u="none" strike="noStrike" cap="none" spc="0" normalizeH="0" baseline="0" noProof="0" dirty="0">
              <a:ln>
                <a:noFill/>
              </a:ln>
              <a:solidFill>
                <a:schemeClr val="bg1"/>
              </a:solidFill>
              <a:effectLst/>
              <a:uLnTx/>
              <a:uFillTx/>
              <a:latin typeface="+mj-lt"/>
            </a:endParaRPr>
          </a:p>
        </p:txBody>
      </p:sp>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
        <p:nvSpPr>
          <p:cNvPr id="2" name="Content Placeholder 4">
            <a:extLst>
              <a:ext uri="{FF2B5EF4-FFF2-40B4-BE49-F238E27FC236}">
                <a16:creationId xmlns:a16="http://schemas.microsoft.com/office/drawing/2014/main" id="{4993B50D-8A59-026B-B9FE-4E5A1F25EF1C}"/>
              </a:ext>
            </a:extLst>
          </p:cNvPr>
          <p:cNvSpPr txBox="1">
            <a:spLocks/>
          </p:cNvSpPr>
          <p:nvPr/>
        </p:nvSpPr>
        <p:spPr>
          <a:xfrm>
            <a:off x="5293895" y="745958"/>
            <a:ext cx="6544039" cy="5046956"/>
          </a:xfrm>
          <a:prstGeom prst="rect">
            <a:avLst/>
          </a:prstGeom>
        </p:spPr>
        <p:txBody>
          <a:bodyPr>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i="1" dirty="0">
                <a:solidFill>
                  <a:srgbClr val="002D72"/>
                </a:solidFill>
                <a:latin typeface="+mn-lt"/>
                <a:cs typeface="Arial" panose="020B0604020202020204" pitchFamily="34" charset="0"/>
              </a:rPr>
              <a:t>Visit NYSERDA’s Website: </a:t>
            </a:r>
            <a:endParaRPr lang="en-US" sz="3200" b="0" i="1" dirty="0">
              <a:solidFill>
                <a:srgbClr val="002D72"/>
              </a:solidFill>
              <a:latin typeface="+mn-lt"/>
              <a:cs typeface="Arial" panose="020B0604020202020204" pitchFamily="34" charset="0"/>
              <a:hlinkClick r:id="rId3"/>
            </a:endParaRPr>
          </a:p>
          <a:p>
            <a:r>
              <a:rPr lang="en-US" sz="3200" b="0" dirty="0">
                <a:solidFill>
                  <a:srgbClr val="002D72"/>
                </a:solidFill>
                <a:latin typeface="+mn-lt"/>
                <a:cs typeface="Arial" panose="020B0604020202020204" pitchFamily="34" charset="0"/>
                <a:hlinkClick r:id="rId3"/>
              </a:rPr>
              <a:t>Agriculture – NYSERDA</a:t>
            </a:r>
            <a:endParaRPr lang="en-US" sz="3200" b="0" dirty="0">
              <a:solidFill>
                <a:srgbClr val="002D72"/>
              </a:solidFill>
              <a:latin typeface="+mn-lt"/>
              <a:cs typeface="Arial" panose="020B0604020202020204" pitchFamily="34" charset="0"/>
            </a:endParaRPr>
          </a:p>
          <a:p>
            <a:endParaRPr lang="en-US" sz="3200" b="0" dirty="0">
              <a:solidFill>
                <a:srgbClr val="002D72"/>
              </a:solidFill>
              <a:latin typeface="+mn-lt"/>
              <a:cs typeface="Arial" panose="020B0604020202020204" pitchFamily="34" charset="0"/>
            </a:endParaRPr>
          </a:p>
          <a:p>
            <a:pPr marL="457200" indent="-457200">
              <a:buFont typeface="Arial" panose="020B0604020202020204" pitchFamily="34" charset="0"/>
              <a:buChar char="•"/>
            </a:pPr>
            <a:r>
              <a:rPr lang="en-US" sz="3200" b="0" dirty="0">
                <a:solidFill>
                  <a:srgbClr val="212529"/>
                </a:solidFill>
                <a:latin typeface="+mn-lt"/>
                <a:hlinkClick r:id="rId4"/>
              </a:rPr>
              <a:t>Video: Dairy Best Practices </a:t>
            </a:r>
            <a:endParaRPr lang="en-US" sz="3200" b="0" dirty="0">
              <a:solidFill>
                <a:srgbClr val="212529"/>
              </a:solidFill>
              <a:latin typeface="+mn-lt"/>
            </a:endParaRPr>
          </a:p>
          <a:p>
            <a:pPr marL="457200" indent="-457200">
              <a:buFont typeface="Arial" panose="020B0604020202020204" pitchFamily="34" charset="0"/>
              <a:buChar char="•"/>
            </a:pPr>
            <a:r>
              <a:rPr lang="en-US" sz="3200" b="0" dirty="0">
                <a:solidFill>
                  <a:srgbClr val="212529"/>
                </a:solidFill>
                <a:latin typeface="+mn-lt"/>
                <a:hlinkClick r:id="rId5"/>
              </a:rPr>
              <a:t>Dairy Farms - Guidebook </a:t>
            </a:r>
            <a:endParaRPr lang="en-US" sz="3200" b="0" dirty="0">
              <a:solidFill>
                <a:srgbClr val="212529"/>
              </a:solidFill>
              <a:latin typeface="+mn-lt"/>
            </a:endParaRPr>
          </a:p>
          <a:p>
            <a:endParaRPr lang="en-US" sz="3200" b="0" dirty="0">
              <a:solidFill>
                <a:srgbClr val="002D72"/>
              </a:solidFill>
              <a:latin typeface="+mn-lt"/>
              <a:cs typeface="Arial" panose="020B0604020202020204" pitchFamily="34" charset="0"/>
            </a:endParaRPr>
          </a:p>
          <a:p>
            <a:pPr algn="l"/>
            <a:r>
              <a:rPr lang="en-US" sz="3600" b="1" i="0" dirty="0">
                <a:solidFill>
                  <a:srgbClr val="002D72"/>
                </a:solidFill>
                <a:effectLst/>
                <a:latin typeface="+mn-lt"/>
              </a:rPr>
              <a:t>Contact</a:t>
            </a:r>
          </a:p>
          <a:p>
            <a:pPr algn="l"/>
            <a:r>
              <a:rPr lang="en-US" sz="3600" b="1" i="0" dirty="0">
                <a:solidFill>
                  <a:srgbClr val="002D72"/>
                </a:solidFill>
                <a:effectLst/>
                <a:latin typeface="+mn-lt"/>
              </a:rPr>
              <a:t>Energy Audits</a:t>
            </a:r>
          </a:p>
          <a:p>
            <a:pPr algn="l">
              <a:lnSpc>
                <a:spcPct val="170000"/>
              </a:lnSpc>
              <a:spcAft>
                <a:spcPts val="1000"/>
              </a:spcAft>
            </a:pPr>
            <a:r>
              <a:rPr lang="en-US" sz="3600" b="0" i="0" dirty="0">
                <a:solidFill>
                  <a:srgbClr val="002D72"/>
                </a:solidFill>
                <a:effectLst/>
                <a:latin typeface="+mn-lt"/>
              </a:rPr>
              <a:t>Program Representative </a:t>
            </a:r>
            <a:br>
              <a:rPr lang="en-US" sz="3600" b="0" i="0" dirty="0">
                <a:solidFill>
                  <a:srgbClr val="002D72"/>
                </a:solidFill>
                <a:effectLst/>
                <a:latin typeface="+mn-lt"/>
              </a:rPr>
            </a:br>
            <a:r>
              <a:rPr lang="en-US" sz="3600" b="0" i="0" dirty="0">
                <a:solidFill>
                  <a:srgbClr val="002D72"/>
                </a:solidFill>
                <a:effectLst/>
                <a:latin typeface="+mn-lt"/>
              </a:rPr>
              <a:t>1-800-732-1399</a:t>
            </a:r>
            <a:br>
              <a:rPr lang="en-US" sz="3600" b="0" i="0" dirty="0">
                <a:solidFill>
                  <a:srgbClr val="212529"/>
                </a:solidFill>
                <a:effectLst/>
                <a:latin typeface="+mn-lt"/>
              </a:rPr>
            </a:br>
            <a:r>
              <a:rPr lang="en-US" sz="3600" b="0" i="0" u="sng" dirty="0">
                <a:solidFill>
                  <a:srgbClr val="066CAB"/>
                </a:solidFill>
                <a:effectLst/>
                <a:latin typeface="+mn-lt"/>
                <a:hlinkClick r:id="rId6"/>
              </a:rPr>
              <a:t>aeep@nyserda.ny.gov</a:t>
            </a:r>
            <a:endParaRPr lang="en-US" sz="3600" b="0" i="0" u="sng" dirty="0">
              <a:solidFill>
                <a:srgbClr val="066CAB"/>
              </a:solidFill>
              <a:effectLst/>
              <a:latin typeface="+mn-lt"/>
            </a:endParaRPr>
          </a:p>
        </p:txBody>
      </p:sp>
    </p:spTree>
    <p:extLst>
      <p:ext uri="{BB962C8B-B14F-4D97-AF65-F5344CB8AC3E}">
        <p14:creationId xmlns:p14="http://schemas.microsoft.com/office/powerpoint/2010/main" val="231528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269842" y="615509"/>
            <a:ext cx="4413114" cy="5867533"/>
          </a:xfrm>
          <a:prstGeom prst="rect">
            <a:avLst/>
          </a:prstGeom>
        </p:spPr>
        <p:txBody>
          <a:bodyPr vert="horz" lIns="0" tIns="0" rIns="0" bIns="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600"/>
              </a:spcAft>
              <a:buNone/>
              <a:defRPr/>
            </a:pPr>
            <a:r>
              <a:rPr lang="en-US" sz="4000" b="1" dirty="0">
                <a:solidFill>
                  <a:schemeClr val="bg1"/>
                </a:solidFill>
              </a:rPr>
              <a:t>Questions </a:t>
            </a:r>
            <a:endParaRPr kumimoji="0" lang="en-US" sz="3900" b="1" i="0" u="none" strike="noStrike" cap="none" spc="0" normalizeH="0" baseline="0" noProof="0" dirty="0">
              <a:ln>
                <a:noFill/>
              </a:ln>
              <a:solidFill>
                <a:schemeClr val="bg1"/>
              </a:solidFill>
              <a:effectLst/>
              <a:uLnTx/>
              <a:uFillTx/>
            </a:endParaRPr>
          </a:p>
        </p:txBody>
      </p:sp>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pic>
        <p:nvPicPr>
          <p:cNvPr id="1026" name="Picture 2" descr="1,000+ Free Question &amp; Question Mark Images - Pixabay">
            <a:extLst>
              <a:ext uri="{FF2B5EF4-FFF2-40B4-BE49-F238E27FC236}">
                <a16:creationId xmlns:a16="http://schemas.microsoft.com/office/drawing/2014/main" id="{DAD6C292-AD28-B6E3-D5B8-3144EA1326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0245" y="2291014"/>
            <a:ext cx="3247524" cy="324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5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FD4AC-CD0E-4553-A19D-527FCE82816F}"/>
              </a:ext>
            </a:extLst>
          </p:cNvPr>
          <p:cNvSpPr/>
          <p:nvPr/>
        </p:nvSpPr>
        <p:spPr>
          <a:xfrm>
            <a:off x="0" y="-325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EB3273E-77B7-1040-A125-73624B7B4E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43587" y="-16625"/>
            <a:ext cx="2948413" cy="6858000"/>
          </a:xfrm>
          <a:prstGeom prst="rect">
            <a:avLst/>
          </a:prstGeom>
        </p:spPr>
      </p:pic>
      <p:sp>
        <p:nvSpPr>
          <p:cNvPr id="2" name="Content Placeholder 2">
            <a:extLst>
              <a:ext uri="{FF2B5EF4-FFF2-40B4-BE49-F238E27FC236}">
                <a16:creationId xmlns:a16="http://schemas.microsoft.com/office/drawing/2014/main" id="{6F28BAA0-72DE-116E-FE42-5EE23EB0C728}"/>
              </a:ext>
            </a:extLst>
          </p:cNvPr>
          <p:cNvSpPr>
            <a:spLocks noGrp="1"/>
          </p:cNvSpPr>
          <p:nvPr/>
        </p:nvSpPr>
        <p:spPr>
          <a:xfrm>
            <a:off x="838200" y="138568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p>
          <a:p>
            <a:pPr marL="227013" lvl="1" indent="-227013"/>
            <a:r>
              <a:rPr lang="en-US" sz="3200" dirty="0">
                <a:solidFill>
                  <a:srgbClr val="002D72"/>
                </a:solidFill>
                <a:latin typeface="+mj-lt"/>
              </a:rPr>
              <a:t>Energy Audits</a:t>
            </a:r>
          </a:p>
          <a:p>
            <a:pPr marL="684213" lvl="2" indent="-227013"/>
            <a:r>
              <a:rPr lang="en-US" sz="2400" dirty="0">
                <a:solidFill>
                  <a:srgbClr val="002D72"/>
                </a:solidFill>
                <a:latin typeface="+mj-lt"/>
              </a:rPr>
              <a:t>What is an energy audit, and how can it help me?</a:t>
            </a:r>
          </a:p>
          <a:p>
            <a:pPr marL="684213" lvl="2" indent="-227013"/>
            <a:r>
              <a:rPr lang="en-US" sz="2400" dirty="0">
                <a:solidFill>
                  <a:srgbClr val="002D72"/>
                </a:solidFill>
                <a:latin typeface="+mj-lt"/>
              </a:rPr>
              <a:t>The process</a:t>
            </a:r>
          </a:p>
          <a:p>
            <a:pPr marL="227013" lvl="1" indent="-227013"/>
            <a:r>
              <a:rPr lang="en-US" sz="3200" dirty="0">
                <a:solidFill>
                  <a:srgbClr val="002D72"/>
                </a:solidFill>
                <a:latin typeface="+mj-lt"/>
              </a:rPr>
              <a:t>Energy Efficiency Technologies</a:t>
            </a:r>
          </a:p>
          <a:p>
            <a:pPr marL="684213" lvl="2" indent="-227013"/>
            <a:r>
              <a:rPr lang="en-US" sz="2400" dirty="0">
                <a:solidFill>
                  <a:srgbClr val="002D72"/>
                </a:solidFill>
                <a:latin typeface="+mj-lt"/>
              </a:rPr>
              <a:t>How they work</a:t>
            </a:r>
          </a:p>
          <a:p>
            <a:pPr marL="684213" lvl="2" indent="-227013"/>
            <a:r>
              <a:rPr lang="en-US" sz="2400" dirty="0">
                <a:solidFill>
                  <a:srgbClr val="002D72"/>
                </a:solidFill>
                <a:latin typeface="+mj-lt"/>
              </a:rPr>
              <a:t>Considerations to keep in mind</a:t>
            </a:r>
          </a:p>
          <a:p>
            <a:pPr marL="684213" lvl="2" indent="-227013"/>
            <a:r>
              <a:rPr lang="en-US" sz="2400" dirty="0">
                <a:solidFill>
                  <a:srgbClr val="002D72"/>
                </a:solidFill>
                <a:latin typeface="+mj-lt"/>
              </a:rPr>
              <a:t>Potential energy savings</a:t>
            </a:r>
          </a:p>
          <a:p>
            <a:pPr marL="227013" lvl="1" indent="-227013"/>
            <a:r>
              <a:rPr lang="en-US" sz="3200" dirty="0">
                <a:solidFill>
                  <a:srgbClr val="002D72"/>
                </a:solidFill>
                <a:latin typeface="+mj-lt"/>
              </a:rPr>
              <a:t>Time for questions</a:t>
            </a:r>
          </a:p>
        </p:txBody>
      </p:sp>
      <p:pic>
        <p:nvPicPr>
          <p:cNvPr id="5" name="Picture 4" descr="A close up of a sign&#10;&#10;Description automatically generated">
            <a:extLst>
              <a:ext uri="{FF2B5EF4-FFF2-40B4-BE49-F238E27FC236}">
                <a16:creationId xmlns:a16="http://schemas.microsoft.com/office/drawing/2014/main" id="{7E1DBC75-21EA-47E8-0711-E6F0C7D46B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
        <p:nvSpPr>
          <p:cNvPr id="7" name="TextBox 6">
            <a:extLst>
              <a:ext uri="{FF2B5EF4-FFF2-40B4-BE49-F238E27FC236}">
                <a16:creationId xmlns:a16="http://schemas.microsoft.com/office/drawing/2014/main" id="{CA33482B-1D40-1BED-9253-01A4CAF5B4D1}"/>
              </a:ext>
            </a:extLst>
          </p:cNvPr>
          <p:cNvSpPr txBox="1"/>
          <p:nvPr/>
        </p:nvSpPr>
        <p:spPr>
          <a:xfrm>
            <a:off x="1699460" y="681236"/>
            <a:ext cx="6093994" cy="646331"/>
          </a:xfrm>
          <a:prstGeom prst="rect">
            <a:avLst/>
          </a:prstGeom>
          <a:noFill/>
        </p:spPr>
        <p:txBody>
          <a:bodyPr wrap="square">
            <a:spAutoFit/>
          </a:bodyPr>
          <a:lstStyle/>
          <a:p>
            <a:r>
              <a:rPr lang="en-US" sz="3600" dirty="0">
                <a:solidFill>
                  <a:schemeClr val="accent1">
                    <a:lumMod val="75000"/>
                  </a:schemeClr>
                </a:solidFill>
                <a:latin typeface="+mj-lt"/>
              </a:rPr>
              <a:t>Presentation Outline</a:t>
            </a:r>
            <a:endParaRPr lang="en-US" sz="3600" dirty="0">
              <a:latin typeface="+mj-lt"/>
            </a:endParaRPr>
          </a:p>
        </p:txBody>
      </p:sp>
    </p:spTree>
    <p:extLst>
      <p:ext uri="{BB962C8B-B14F-4D97-AF65-F5344CB8AC3E}">
        <p14:creationId xmlns:p14="http://schemas.microsoft.com/office/powerpoint/2010/main" val="134573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0D12-8340-875C-298E-5F3C5B2233CC}"/>
              </a:ext>
            </a:extLst>
          </p:cNvPr>
          <p:cNvSpPr>
            <a:spLocks noGrp="1"/>
          </p:cNvSpPr>
          <p:nvPr>
            <p:ph type="title"/>
          </p:nvPr>
        </p:nvSpPr>
        <p:spPr/>
        <p:txBody>
          <a:bodyPr/>
          <a:lstStyle/>
          <a:p>
            <a:r>
              <a:rPr lang="en-US" sz="3600" dirty="0"/>
              <a:t>What is an Energy Audit </a:t>
            </a:r>
          </a:p>
        </p:txBody>
      </p:sp>
      <p:sp>
        <p:nvSpPr>
          <p:cNvPr id="3" name="Content Placeholder 2">
            <a:extLst>
              <a:ext uri="{FF2B5EF4-FFF2-40B4-BE49-F238E27FC236}">
                <a16:creationId xmlns:a16="http://schemas.microsoft.com/office/drawing/2014/main" id="{D6FC833C-71EC-C249-6C4C-1D044064ED79}"/>
              </a:ext>
            </a:extLst>
          </p:cNvPr>
          <p:cNvSpPr>
            <a:spLocks noGrp="1"/>
          </p:cNvSpPr>
          <p:nvPr>
            <p:ph sz="quarter" idx="10"/>
          </p:nvPr>
        </p:nvSpPr>
        <p:spPr>
          <a:xfrm>
            <a:off x="546957" y="2179511"/>
            <a:ext cx="9643790" cy="3791356"/>
          </a:xfrm>
        </p:spPr>
        <p:txBody>
          <a:bodyPr/>
          <a:lstStyle/>
          <a:p>
            <a:pPr marL="457200" indent="-457200">
              <a:spcBef>
                <a:spcPts val="1800"/>
              </a:spcBef>
              <a:buFont typeface="Arial" panose="020B0604020202020204" pitchFamily="34" charset="0"/>
              <a:buChar char="•"/>
            </a:pPr>
            <a:r>
              <a:rPr lang="en-US" sz="2600" b="0" dirty="0">
                <a:solidFill>
                  <a:srgbClr val="002D72"/>
                </a:solidFill>
                <a:latin typeface="Roboto Lt" pitchFamily="2" charset="0"/>
                <a:cs typeface="Arial" panose="020B0604020202020204" pitchFamily="34" charset="0"/>
              </a:rPr>
              <a:t>The audit is a tool to help producers make an informed business decision on where to save energy and what technologies can provide the most energy savings.</a:t>
            </a:r>
          </a:p>
          <a:p>
            <a:pPr marL="457200" indent="-457200">
              <a:spcBef>
                <a:spcPts val="1800"/>
              </a:spcBef>
              <a:buFont typeface="Arial" panose="020B0604020202020204" pitchFamily="34" charset="0"/>
              <a:buChar char="•"/>
            </a:pPr>
            <a:r>
              <a:rPr lang="en-US" sz="2600" b="0" dirty="0">
                <a:solidFill>
                  <a:srgbClr val="002D72"/>
                </a:solidFill>
                <a:latin typeface="Roboto Lt" pitchFamily="2" charset="0"/>
                <a:cs typeface="Arial" panose="020B0604020202020204" pitchFamily="34" charset="0"/>
              </a:rPr>
              <a:t>Producers can reduce the farm's energy costs by installing the equipment recommended in the energy audit, which improves processing and efficiency and creates a safer working environment. </a:t>
            </a:r>
          </a:p>
          <a:p>
            <a:endParaRPr lang="en-US" sz="2600" dirty="0">
              <a:solidFill>
                <a:srgbClr val="0070C0"/>
              </a:solidFill>
            </a:endParaRPr>
          </a:p>
        </p:txBody>
      </p:sp>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Tree>
    <p:extLst>
      <p:ext uri="{BB962C8B-B14F-4D97-AF65-F5344CB8AC3E}">
        <p14:creationId xmlns:p14="http://schemas.microsoft.com/office/powerpoint/2010/main" val="30842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354066" y="615509"/>
            <a:ext cx="4413114" cy="5867533"/>
          </a:xfrm>
          <a:prstGeom prst="rect">
            <a:avLst/>
          </a:prstGeom>
        </p:spPr>
        <p:txBody>
          <a:bodyPr vert="horz" lIns="0" tIns="0" rIns="0" bIns="0" numCol="1" spcCol="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defRPr/>
            </a:pPr>
            <a:r>
              <a:rPr lang="en-US" sz="3600" b="1" dirty="0">
                <a:solidFill>
                  <a:schemeClr val="bg1"/>
                </a:solidFill>
                <a:latin typeface="+mj-lt"/>
              </a:rPr>
              <a:t>It’s all about the bottom line. </a:t>
            </a:r>
          </a:p>
          <a:p>
            <a:pPr marL="0" marR="0" lvl="0" indent="0" fontAlgn="auto">
              <a:spcBef>
                <a:spcPts val="1200"/>
              </a:spcBef>
              <a:spcAft>
                <a:spcPts val="600"/>
              </a:spcAft>
              <a:buClrTx/>
              <a:buSzTx/>
              <a:buNone/>
              <a:tabLst/>
              <a:defRPr/>
            </a:pPr>
            <a:endParaRPr kumimoji="0" lang="en-US" sz="3600" b="1" i="0" u="none" strike="noStrike" cap="none" spc="0" normalizeH="0" baseline="0" noProof="0" dirty="0">
              <a:ln>
                <a:noFill/>
              </a:ln>
              <a:solidFill>
                <a:schemeClr val="bg1"/>
              </a:solidFill>
              <a:effectLst/>
              <a:uLnTx/>
              <a:uFillTx/>
              <a:latin typeface="+mj-lt"/>
            </a:endParaRPr>
          </a:p>
          <a:p>
            <a:pPr marL="0" marR="0" lvl="0" indent="0" fontAlgn="auto">
              <a:spcBef>
                <a:spcPts val="1200"/>
              </a:spcBef>
              <a:spcAft>
                <a:spcPts val="600"/>
              </a:spcAft>
              <a:buClrTx/>
              <a:buSzTx/>
              <a:buNone/>
              <a:tabLst/>
              <a:defRPr/>
            </a:pPr>
            <a:r>
              <a:rPr kumimoji="0" lang="en-US" sz="3600" b="1" i="0" u="none" strike="noStrike" cap="none" spc="0" normalizeH="0" baseline="0" noProof="0" dirty="0">
                <a:ln>
                  <a:noFill/>
                </a:ln>
                <a:solidFill>
                  <a:schemeClr val="bg1"/>
                </a:solidFill>
                <a:effectLst/>
                <a:uLnTx/>
                <a:uFillTx/>
                <a:latin typeface="+mj-lt"/>
              </a:rPr>
              <a:t>A farm energy audit records and analyzes energy use on the farm and recommends actions to reduce energy usage and/or increase production.</a:t>
            </a:r>
          </a:p>
          <a:p>
            <a:pPr marL="0" marR="0" lvl="0" indent="0" fontAlgn="auto">
              <a:spcBef>
                <a:spcPts val="1200"/>
              </a:spcBef>
              <a:spcAft>
                <a:spcPts val="600"/>
              </a:spcAft>
              <a:buClrTx/>
              <a:buSzTx/>
              <a:buNone/>
              <a:tabLst/>
              <a:defRPr/>
            </a:pPr>
            <a:endParaRPr kumimoji="0" lang="en-US" sz="3900" b="1" i="0" u="none" strike="noStrike" cap="none" spc="0" normalizeH="0" baseline="0" noProof="0" dirty="0">
              <a:ln>
                <a:noFill/>
              </a:ln>
              <a:solidFill>
                <a:schemeClr val="bg1"/>
              </a:solidFill>
              <a:effectLst/>
              <a:uLnTx/>
              <a:uFillTx/>
            </a:endParaRPr>
          </a:p>
        </p:txBody>
      </p:sp>
      <p:pic>
        <p:nvPicPr>
          <p:cNvPr id="5" name="../Materials/Shared/Energy_Pyramid.png">
            <a:extLst>
              <a:ext uri="{FF2B5EF4-FFF2-40B4-BE49-F238E27FC236}">
                <a16:creationId xmlns:a16="http://schemas.microsoft.com/office/drawing/2014/main" id="{8E7E035C-36D4-B1ED-477A-0270130792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5143224" y="247140"/>
            <a:ext cx="7012344" cy="5579389"/>
          </a:xfrm>
          <a:prstGeom prst="rect">
            <a:avLst/>
          </a:prstGeom>
          <a:noFill/>
        </p:spPr>
      </p:pic>
      <p:sp>
        <p:nvSpPr>
          <p:cNvPr id="2" name="Oval 1">
            <a:extLst>
              <a:ext uri="{FF2B5EF4-FFF2-40B4-BE49-F238E27FC236}">
                <a16:creationId xmlns:a16="http://schemas.microsoft.com/office/drawing/2014/main" id="{CDC8C554-06E7-534A-D863-04B5613134B9}"/>
              </a:ext>
            </a:extLst>
          </p:cNvPr>
          <p:cNvSpPr/>
          <p:nvPr/>
        </p:nvSpPr>
        <p:spPr>
          <a:xfrm>
            <a:off x="5807867" y="4703593"/>
            <a:ext cx="3033132" cy="742252"/>
          </a:xfrm>
          <a:prstGeom prst="ellipse">
            <a:avLst/>
          </a:prstGeom>
          <a:no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B96AD862-B1CF-C2ED-D0A8-3764520CF30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36465" y="6006055"/>
            <a:ext cx="2568830" cy="710774"/>
          </a:xfrm>
          <a:prstGeom prst="rect">
            <a:avLst/>
          </a:prstGeom>
        </p:spPr>
      </p:pic>
    </p:spTree>
    <p:extLst>
      <p:ext uri="{BB962C8B-B14F-4D97-AF65-F5344CB8AC3E}">
        <p14:creationId xmlns:p14="http://schemas.microsoft.com/office/powerpoint/2010/main" val="16699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11620E-B293-8836-D8FB-D02100AE8FB2}"/>
              </a:ext>
            </a:extLst>
          </p:cNvPr>
          <p:cNvSpPr>
            <a:spLocks noGrp="1"/>
          </p:cNvSpPr>
          <p:nvPr/>
        </p:nvSpPr>
        <p:spPr>
          <a:xfrm>
            <a:off x="113426" y="615509"/>
            <a:ext cx="5057300" cy="5867533"/>
          </a:xfrm>
          <a:prstGeom prst="rect">
            <a:avLst/>
          </a:prstGeom>
        </p:spPr>
        <p:txBody>
          <a:bodyPr vert="horz" lIns="0" tIns="0" rIns="0" bIns="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defRPr/>
            </a:pPr>
            <a:r>
              <a:rPr lang="en-US" sz="3600" kern="1200" dirty="0">
                <a:solidFill>
                  <a:srgbClr val="FFFFFF"/>
                </a:solidFill>
                <a:latin typeface="+mj-lt"/>
                <a:ea typeface="+mj-ea"/>
                <a:cs typeface="+mj-cs"/>
              </a:rPr>
              <a:t>Breakdown of Energy Use of a Typical Dairy Operation </a:t>
            </a:r>
            <a:endParaRPr kumimoji="0" lang="en-US" sz="3600" b="1" i="0" u="none" strike="noStrike" cap="none" spc="0" normalizeH="0" baseline="0" noProof="0" dirty="0">
              <a:ln>
                <a:noFill/>
              </a:ln>
              <a:solidFill>
                <a:schemeClr val="bg1"/>
              </a:solidFill>
              <a:effectLst/>
              <a:uLnTx/>
              <a:uFillTx/>
            </a:endParaRPr>
          </a:p>
        </p:txBody>
      </p:sp>
      <p:pic>
        <p:nvPicPr>
          <p:cNvPr id="2" name="Picture 5">
            <a:extLst>
              <a:ext uri="{FF2B5EF4-FFF2-40B4-BE49-F238E27FC236}">
                <a16:creationId xmlns:a16="http://schemas.microsoft.com/office/drawing/2014/main" id="{B2F9A6EA-D8CE-BC97-E368-7DA382E0EECA}"/>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170726" y="1562195"/>
            <a:ext cx="6965848" cy="3831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sign&#10;&#10;Description automatically generated">
            <a:extLst>
              <a:ext uri="{FF2B5EF4-FFF2-40B4-BE49-F238E27FC236}">
                <a16:creationId xmlns:a16="http://schemas.microsoft.com/office/drawing/2014/main" id="{29DC07E0-6D58-B5BF-E9E5-9B3CA181A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Tree>
    <p:extLst>
      <p:ext uri="{BB962C8B-B14F-4D97-AF65-F5344CB8AC3E}">
        <p14:creationId xmlns:p14="http://schemas.microsoft.com/office/powerpoint/2010/main" val="423447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0D12-8340-875C-298E-5F3C5B2233CC}"/>
              </a:ext>
            </a:extLst>
          </p:cNvPr>
          <p:cNvSpPr>
            <a:spLocks noGrp="1"/>
          </p:cNvSpPr>
          <p:nvPr>
            <p:ph type="title"/>
          </p:nvPr>
        </p:nvSpPr>
        <p:spPr/>
        <p:txBody>
          <a:bodyPr/>
          <a:lstStyle/>
          <a:p>
            <a:r>
              <a:rPr lang="en-US" altLang="en-US" sz="3600" dirty="0">
                <a:solidFill>
                  <a:schemeClr val="accent1">
                    <a:lumMod val="75000"/>
                  </a:schemeClr>
                </a:solidFill>
                <a:latin typeface="+mj-lt"/>
              </a:rPr>
              <a:t>Reporting – Dairy Savings</a:t>
            </a:r>
            <a:br>
              <a:rPr lang="en-US" sz="3600" dirty="0">
                <a:solidFill>
                  <a:schemeClr val="accent1">
                    <a:lumMod val="75000"/>
                  </a:schemeClr>
                </a:solidFill>
                <a:latin typeface="+mj-lt"/>
              </a:rPr>
            </a:br>
            <a:endParaRPr lang="en-US" sz="3600" dirty="0">
              <a:latin typeface="+mj-lt"/>
            </a:endParaRPr>
          </a:p>
        </p:txBody>
      </p:sp>
      <p:sp>
        <p:nvSpPr>
          <p:cNvPr id="8" name="Title 1">
            <a:extLst>
              <a:ext uri="{FF2B5EF4-FFF2-40B4-BE49-F238E27FC236}">
                <a16:creationId xmlns:a16="http://schemas.microsoft.com/office/drawing/2014/main" id="{F91CE824-B0BA-AB62-2DAB-5ECF7D670134}"/>
              </a:ext>
            </a:extLst>
          </p:cNvPr>
          <p:cNvSpPr txBox="1">
            <a:spLocks/>
          </p:cNvSpPr>
          <p:nvPr/>
        </p:nvSpPr>
        <p:spPr>
          <a:xfrm>
            <a:off x="838200" y="302817"/>
            <a:ext cx="10119852" cy="192619"/>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a:lstStyle>
          <a:p>
            <a:endParaRPr lang="en-US" sz="3200" dirty="0">
              <a:solidFill>
                <a:schemeClr val="accent1">
                  <a:lumMod val="75000"/>
                </a:schemeClr>
              </a:solidFill>
            </a:endParaRPr>
          </a:p>
        </p:txBody>
      </p:sp>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pic>
        <p:nvPicPr>
          <p:cNvPr id="4" name="Picture 3">
            <a:extLst>
              <a:ext uri="{FF2B5EF4-FFF2-40B4-BE49-F238E27FC236}">
                <a16:creationId xmlns:a16="http://schemas.microsoft.com/office/drawing/2014/main" id="{01AAE76C-80A6-C432-5017-BE0BD27B9046}"/>
              </a:ext>
            </a:extLst>
          </p:cNvPr>
          <p:cNvPicPr>
            <a:picLocks noChangeAspect="1"/>
          </p:cNvPicPr>
          <p:nvPr/>
        </p:nvPicPr>
        <p:blipFill>
          <a:blip r:embed="rId4"/>
          <a:stretch>
            <a:fillRect/>
          </a:stretch>
        </p:blipFill>
        <p:spPr>
          <a:xfrm>
            <a:off x="6036553" y="328299"/>
            <a:ext cx="6155447" cy="6226884"/>
          </a:xfrm>
          <a:prstGeom prst="rect">
            <a:avLst/>
          </a:prstGeom>
        </p:spPr>
      </p:pic>
    </p:spTree>
    <p:extLst>
      <p:ext uri="{BB962C8B-B14F-4D97-AF65-F5344CB8AC3E}">
        <p14:creationId xmlns:p14="http://schemas.microsoft.com/office/powerpoint/2010/main" val="287840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terials/Shared/Energy_Pyramid.png">
            <a:extLst>
              <a:ext uri="{FF2B5EF4-FFF2-40B4-BE49-F238E27FC236}">
                <a16:creationId xmlns:a16="http://schemas.microsoft.com/office/drawing/2014/main" id="{7C408B45-E450-E56B-4642-8624079300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5444629" y="1109614"/>
            <a:ext cx="6369968" cy="4857103"/>
          </a:xfrm>
          <a:prstGeom prst="rect">
            <a:avLst/>
          </a:prstGeom>
          <a:noFill/>
        </p:spPr>
      </p:pic>
      <p:sp>
        <p:nvSpPr>
          <p:cNvPr id="2" name="Content Placeholder 2">
            <a:extLst>
              <a:ext uri="{FF2B5EF4-FFF2-40B4-BE49-F238E27FC236}">
                <a16:creationId xmlns:a16="http://schemas.microsoft.com/office/drawing/2014/main" id="{2AD6CE86-E11A-EDAE-8C68-3A9EC9F8CBED}"/>
              </a:ext>
            </a:extLst>
          </p:cNvPr>
          <p:cNvSpPr txBox="1">
            <a:spLocks/>
          </p:cNvSpPr>
          <p:nvPr/>
        </p:nvSpPr>
        <p:spPr>
          <a:xfrm>
            <a:off x="348571" y="615614"/>
            <a:ext cx="4220540" cy="5099386"/>
          </a:xfrm>
          <a:prstGeom prst="rect">
            <a:avLst/>
          </a:prstGeom>
        </p:spPr>
        <p:txBody>
          <a:bodyPr vert="horz" lIns="0" tIns="0" rIns="0" bIns="0" numCol="1" spcCol="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tint val="75000"/>
                  </a:schemeClr>
                </a:solidFill>
                <a:latin typeface="+mj-lt"/>
                <a:ea typeface="+mn-ea"/>
                <a:cs typeface="+mn-cs"/>
              </a:defRPr>
            </a:lvl1pPr>
            <a:lvl2pPr marL="457200" indent="0" algn="l" defTabSz="914400" rtl="0" eaLnBrk="1" latinLnBrk="0" hangingPunct="1">
              <a:lnSpc>
                <a:spcPct val="90000"/>
              </a:lnSpc>
              <a:spcBef>
                <a:spcPts val="500"/>
              </a:spcBef>
              <a:buClr>
                <a:schemeClr val="tx2"/>
              </a:buClr>
              <a:buFont typeface="Roboto Lt" pitchFamily="2"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Roboto Lt" pitchFamily="2"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1200"/>
              </a:spcBef>
              <a:spcAft>
                <a:spcPts val="600"/>
              </a:spcAft>
            </a:pPr>
            <a:r>
              <a:rPr lang="en-US" altLang="en-US" sz="2800" b="1" dirty="0">
                <a:solidFill>
                  <a:schemeClr val="bg1"/>
                </a:solidFill>
              </a:rPr>
              <a:t>Variable Speed Drives</a:t>
            </a:r>
          </a:p>
          <a:p>
            <a:pPr marL="342900" indent="-342900">
              <a:spcBef>
                <a:spcPts val="1200"/>
              </a:spcBef>
              <a:spcAft>
                <a:spcPts val="600"/>
              </a:spcAft>
              <a:buFont typeface="Arial" panose="020B0604020202020204" pitchFamily="34" charset="0"/>
              <a:buChar char="•"/>
            </a:pPr>
            <a:r>
              <a:rPr lang="en-US" altLang="en-US" sz="2400" b="1" dirty="0">
                <a:solidFill>
                  <a:schemeClr val="bg1"/>
                </a:solidFill>
              </a:rPr>
              <a:t>Vacuum Pum</a:t>
            </a:r>
            <a:r>
              <a:rPr lang="en-US" altLang="en-US" dirty="0">
                <a:solidFill>
                  <a:schemeClr val="bg1"/>
                </a:solidFill>
              </a:rPr>
              <a:t>p</a:t>
            </a:r>
          </a:p>
          <a:p>
            <a:pPr marL="342900" indent="-342900">
              <a:spcBef>
                <a:spcPts val="1200"/>
              </a:spcBef>
              <a:spcAft>
                <a:spcPts val="600"/>
              </a:spcAft>
              <a:buFont typeface="Arial" panose="020B0604020202020204" pitchFamily="34" charset="0"/>
              <a:buChar char="•"/>
            </a:pPr>
            <a:r>
              <a:rPr lang="en-US" altLang="en-US" sz="2400" b="1" dirty="0">
                <a:solidFill>
                  <a:schemeClr val="bg1"/>
                </a:solidFill>
              </a:rPr>
              <a:t>Transfer Pump </a:t>
            </a:r>
            <a:endParaRPr lang="en-US" altLang="en-US" sz="2800" b="1" dirty="0">
              <a:solidFill>
                <a:schemeClr val="bg1"/>
              </a:solidFill>
            </a:endParaRPr>
          </a:p>
          <a:p>
            <a:pPr>
              <a:spcBef>
                <a:spcPts val="1200"/>
              </a:spcBef>
              <a:spcAft>
                <a:spcPts val="600"/>
              </a:spcAft>
            </a:pPr>
            <a:r>
              <a:rPr lang="en-US" altLang="en-US" sz="2800" b="1" dirty="0">
                <a:solidFill>
                  <a:schemeClr val="bg1"/>
                </a:solidFill>
              </a:rPr>
              <a:t>Heat Pumps</a:t>
            </a:r>
          </a:p>
          <a:p>
            <a:pPr>
              <a:spcBef>
                <a:spcPts val="1200"/>
              </a:spcBef>
              <a:spcAft>
                <a:spcPts val="600"/>
              </a:spcAft>
            </a:pPr>
            <a:r>
              <a:rPr lang="en-US" altLang="en-US" sz="2800" b="1" dirty="0">
                <a:solidFill>
                  <a:schemeClr val="bg1"/>
                </a:solidFill>
              </a:rPr>
              <a:t>Heat Recovery Units</a:t>
            </a:r>
          </a:p>
          <a:p>
            <a:pPr>
              <a:spcBef>
                <a:spcPts val="1200"/>
              </a:spcBef>
              <a:spcAft>
                <a:spcPts val="600"/>
              </a:spcAft>
            </a:pPr>
            <a:r>
              <a:rPr lang="en-US" altLang="en-US" sz="2800" b="1" dirty="0">
                <a:solidFill>
                  <a:schemeClr val="bg1"/>
                </a:solidFill>
              </a:rPr>
              <a:t>Scroll Compressors</a:t>
            </a:r>
          </a:p>
          <a:p>
            <a:pPr>
              <a:spcBef>
                <a:spcPts val="1200"/>
              </a:spcBef>
              <a:spcAft>
                <a:spcPts val="600"/>
              </a:spcAft>
            </a:pPr>
            <a:r>
              <a:rPr lang="en-US" altLang="en-US" sz="2800" b="1" dirty="0">
                <a:solidFill>
                  <a:schemeClr val="bg1"/>
                </a:solidFill>
              </a:rPr>
              <a:t>Plate Coolers</a:t>
            </a:r>
          </a:p>
          <a:p>
            <a:pPr>
              <a:spcBef>
                <a:spcPts val="1200"/>
              </a:spcBef>
              <a:spcAft>
                <a:spcPts val="600"/>
              </a:spcAft>
            </a:pPr>
            <a:r>
              <a:rPr lang="en-US" altLang="en-US" sz="2800" b="1" dirty="0">
                <a:solidFill>
                  <a:schemeClr val="bg1"/>
                </a:solidFill>
              </a:rPr>
              <a:t>Lighting </a:t>
            </a:r>
          </a:p>
          <a:p>
            <a:pPr>
              <a:spcBef>
                <a:spcPts val="1200"/>
              </a:spcBef>
              <a:spcAft>
                <a:spcPts val="600"/>
              </a:spcAft>
            </a:pPr>
            <a:r>
              <a:rPr lang="en-US" altLang="en-US" sz="2800" b="1" dirty="0">
                <a:solidFill>
                  <a:schemeClr val="bg1"/>
                </a:solidFill>
              </a:rPr>
              <a:t>Ventilation</a:t>
            </a:r>
          </a:p>
          <a:p>
            <a:pPr>
              <a:spcBef>
                <a:spcPts val="1200"/>
              </a:spcBef>
              <a:spcAft>
                <a:spcPts val="600"/>
              </a:spcAft>
            </a:pPr>
            <a:endParaRPr lang="en-US" altLang="en-US" sz="2800" b="1" dirty="0">
              <a:solidFill>
                <a:schemeClr val="bg1"/>
              </a:solidFill>
            </a:endParaRPr>
          </a:p>
          <a:p>
            <a:pPr>
              <a:spcBef>
                <a:spcPts val="1200"/>
              </a:spcBef>
              <a:spcAft>
                <a:spcPts val="600"/>
              </a:spcAft>
            </a:pPr>
            <a:endParaRPr lang="en-US" sz="2800" b="1" dirty="0">
              <a:solidFill>
                <a:schemeClr val="bg1"/>
              </a:solidFill>
            </a:endParaRPr>
          </a:p>
        </p:txBody>
      </p:sp>
      <p:sp>
        <p:nvSpPr>
          <p:cNvPr id="5" name="Title 4">
            <a:extLst>
              <a:ext uri="{FF2B5EF4-FFF2-40B4-BE49-F238E27FC236}">
                <a16:creationId xmlns:a16="http://schemas.microsoft.com/office/drawing/2014/main" id="{077A95B4-EE07-1445-0EF9-DE5EAA05F2EE}"/>
              </a:ext>
            </a:extLst>
          </p:cNvPr>
          <p:cNvSpPr>
            <a:spLocks noGrp="1"/>
          </p:cNvSpPr>
          <p:nvPr>
            <p:ph type="body" sz="quarter" idx="12"/>
          </p:nvPr>
        </p:nvSpPr>
        <p:spPr>
          <a:xfrm>
            <a:off x="348571" y="6242386"/>
            <a:ext cx="4135024" cy="449816"/>
          </a:xfrm>
        </p:spPr>
        <p:txBody>
          <a:bodyPr vert="horz" lIns="0" tIns="0" rIns="0" bIns="0" rtlCol="0">
            <a:normAutofit/>
          </a:bodyPr>
          <a:lstStyle/>
          <a:p>
            <a:pPr>
              <a:spcAft>
                <a:spcPts val="600"/>
              </a:spcAft>
            </a:pPr>
            <a:r>
              <a:rPr lang="en-US" b="0" i="0" kern="1200" dirty="0">
                <a:latin typeface="Roboto Lt" pitchFamily="2" charset="0"/>
                <a:ea typeface="Roboto Lt" pitchFamily="2" charset="0"/>
                <a:cs typeface="Arial" panose="020B0604020202020204" pitchFamily="34" charset="0"/>
              </a:rPr>
              <a:t>Breakdown of Energy Use of a Typical Dairy Operation </a:t>
            </a:r>
          </a:p>
        </p:txBody>
      </p:sp>
      <p:pic>
        <p:nvPicPr>
          <p:cNvPr id="4" name="Picture 3" descr="A close up of a sign&#10;&#10;Description automatically generated">
            <a:extLst>
              <a:ext uri="{FF2B5EF4-FFF2-40B4-BE49-F238E27FC236}">
                <a16:creationId xmlns:a16="http://schemas.microsoft.com/office/drawing/2014/main" id="{B57CA347-454B-64F8-4253-81B87E307B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69104" y="5992603"/>
            <a:ext cx="2568830" cy="710774"/>
          </a:xfrm>
          <a:prstGeom prst="rect">
            <a:avLst/>
          </a:prstGeom>
        </p:spPr>
      </p:pic>
      <p:sp>
        <p:nvSpPr>
          <p:cNvPr id="6" name="Oval 5">
            <a:extLst>
              <a:ext uri="{FF2B5EF4-FFF2-40B4-BE49-F238E27FC236}">
                <a16:creationId xmlns:a16="http://schemas.microsoft.com/office/drawing/2014/main" id="{BFB0E37B-687A-73D8-B1D9-65870BFCAA14}"/>
              </a:ext>
            </a:extLst>
          </p:cNvPr>
          <p:cNvSpPr/>
          <p:nvPr/>
        </p:nvSpPr>
        <p:spPr>
          <a:xfrm>
            <a:off x="6391827" y="3429000"/>
            <a:ext cx="1909011" cy="673032"/>
          </a:xfrm>
          <a:prstGeom prst="ellipse">
            <a:avLst/>
          </a:prstGeom>
          <a:noFill/>
          <a:ln w="317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22D7A42-46EA-5AB4-D970-C78872070CCF}"/>
              </a:ext>
            </a:extLst>
          </p:cNvPr>
          <p:cNvSpPr txBox="1">
            <a:spLocks/>
          </p:cNvSpPr>
          <p:nvPr/>
        </p:nvSpPr>
        <p:spPr>
          <a:xfrm>
            <a:off x="5255217" y="183384"/>
            <a:ext cx="7112431" cy="861129"/>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a:lstStyle>
          <a:p>
            <a:r>
              <a:rPr lang="en-US" sz="3200" dirty="0">
                <a:solidFill>
                  <a:srgbClr val="002D72"/>
                </a:solidFill>
              </a:rPr>
              <a:t>Example of potential opportunities for energy savings</a:t>
            </a:r>
          </a:p>
        </p:txBody>
      </p:sp>
    </p:spTree>
    <p:extLst>
      <p:ext uri="{BB962C8B-B14F-4D97-AF65-F5344CB8AC3E}">
        <p14:creationId xmlns:p14="http://schemas.microsoft.com/office/powerpoint/2010/main" val="170805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0D12-8340-875C-298E-5F3C5B2233CC}"/>
              </a:ext>
            </a:extLst>
          </p:cNvPr>
          <p:cNvSpPr>
            <a:spLocks noGrp="1"/>
          </p:cNvSpPr>
          <p:nvPr>
            <p:ph type="title"/>
          </p:nvPr>
        </p:nvSpPr>
        <p:spPr/>
        <p:txBody>
          <a:bodyPr/>
          <a:lstStyle/>
          <a:p>
            <a:r>
              <a:rPr lang="en-US" sz="3600" dirty="0">
                <a:latin typeface="+mj-lt"/>
              </a:rPr>
              <a:t>Variable Speed Drives (VSD) </a:t>
            </a:r>
          </a:p>
        </p:txBody>
      </p:sp>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pic>
        <p:nvPicPr>
          <p:cNvPr id="8" name="Content Placeholder 7" descr="A blue box with buttons and buttons&#10;&#10;Description automatically generated">
            <a:extLst>
              <a:ext uri="{FF2B5EF4-FFF2-40B4-BE49-F238E27FC236}">
                <a16:creationId xmlns:a16="http://schemas.microsoft.com/office/drawing/2014/main" id="{44336380-990A-1DD8-8CD9-8E9D94766E9D}"/>
              </a:ext>
            </a:extLst>
          </p:cNvPr>
          <p:cNvPicPr>
            <a:picLocks noGrp="1" noChangeAspect="1"/>
          </p:cNvPicPr>
          <p:nvPr>
            <p:ph sz="quarter" idx="10"/>
          </p:nvPr>
        </p:nvPicPr>
        <p:blipFill>
          <a:blip r:embed="rId3">
            <a:extLst>
              <a:ext uri="{28A0092B-C50C-407E-A947-70E740481C1C}">
                <a14:useLocalDpi xmlns:a14="http://schemas.microsoft.com/office/drawing/2010/main"/>
              </a:ext>
            </a:extLst>
          </a:blip>
          <a:stretch>
            <a:fillRect/>
          </a:stretch>
        </p:blipFill>
        <p:spPr>
          <a:xfrm>
            <a:off x="7371307" y="2697214"/>
            <a:ext cx="2967113" cy="4420999"/>
          </a:xfrm>
        </p:spPr>
      </p:pic>
      <p:pic>
        <p:nvPicPr>
          <p:cNvPr id="11" name="Picture 10" descr="A close-up of a phone&#10;&#10;Description automatically generated">
            <a:extLst>
              <a:ext uri="{FF2B5EF4-FFF2-40B4-BE49-F238E27FC236}">
                <a16:creationId xmlns:a16="http://schemas.microsoft.com/office/drawing/2014/main" id="{4C6B29AF-CF01-F0F4-932B-76DA444EF8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1277" y="2096349"/>
            <a:ext cx="2268366" cy="4420999"/>
          </a:xfrm>
          <a:prstGeom prst="rect">
            <a:avLst/>
          </a:prstGeom>
          <a:solidFill>
            <a:schemeClr val="bg1"/>
          </a:solidFill>
        </p:spPr>
      </p:pic>
      <p:sp>
        <p:nvSpPr>
          <p:cNvPr id="12" name="TextBox 11">
            <a:extLst>
              <a:ext uri="{FF2B5EF4-FFF2-40B4-BE49-F238E27FC236}">
                <a16:creationId xmlns:a16="http://schemas.microsoft.com/office/drawing/2014/main" id="{F1B4FFC4-4D1F-2D67-08D8-2AB71E3EADDB}"/>
              </a:ext>
            </a:extLst>
          </p:cNvPr>
          <p:cNvSpPr txBox="1"/>
          <p:nvPr/>
        </p:nvSpPr>
        <p:spPr>
          <a:xfrm>
            <a:off x="5641258" y="3104535"/>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1CDBBD9A-1983-2D50-7A21-002B78A982E1}"/>
              </a:ext>
            </a:extLst>
          </p:cNvPr>
          <p:cNvSpPr txBox="1"/>
          <p:nvPr/>
        </p:nvSpPr>
        <p:spPr>
          <a:xfrm>
            <a:off x="8020236" y="4440624"/>
            <a:ext cx="1644271" cy="187646"/>
          </a:xfrm>
          <a:prstGeom prst="rect">
            <a:avLst/>
          </a:prstGeom>
          <a:solidFill>
            <a:schemeClr val="bg1"/>
          </a:solidFill>
        </p:spPr>
        <p:txBody>
          <a:bodyPr wrap="square" rtlCol="0">
            <a:spAutoFit/>
          </a:bodyPr>
          <a:lstStyle/>
          <a:p>
            <a:endParaRPr lang="en-US" dirty="0">
              <a:solidFill>
                <a:schemeClr val="bg1"/>
              </a:solidFill>
              <a:highlight>
                <a:srgbClr val="F4F4F3"/>
              </a:highlight>
            </a:endParaRPr>
          </a:p>
        </p:txBody>
      </p:sp>
    </p:spTree>
    <p:extLst>
      <p:ext uri="{BB962C8B-B14F-4D97-AF65-F5344CB8AC3E}">
        <p14:creationId xmlns:p14="http://schemas.microsoft.com/office/powerpoint/2010/main" val="209321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6FFF0A8-7D46-A9DD-B51D-71E6ECCA72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854" y="5959556"/>
            <a:ext cx="2568830" cy="710774"/>
          </a:xfrm>
          <a:prstGeom prst="rect">
            <a:avLst/>
          </a:prstGeom>
        </p:spPr>
      </p:pic>
      <p:sp>
        <p:nvSpPr>
          <p:cNvPr id="8" name="Content Placeholder 2">
            <a:extLst>
              <a:ext uri="{FF2B5EF4-FFF2-40B4-BE49-F238E27FC236}">
                <a16:creationId xmlns:a16="http://schemas.microsoft.com/office/drawing/2014/main" id="{50FB9CF5-5A5F-C3F1-2AF7-55F7849CBA6B}"/>
              </a:ext>
            </a:extLst>
          </p:cNvPr>
          <p:cNvSpPr txBox="1">
            <a:spLocks/>
          </p:cNvSpPr>
          <p:nvPr/>
        </p:nvSpPr>
        <p:spPr>
          <a:xfrm>
            <a:off x="733926" y="1972252"/>
            <a:ext cx="11136219" cy="4476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Bef>
                <a:spcPts val="1800"/>
              </a:spcBef>
              <a:buFont typeface="Arial" panose="020B0604020202020204" pitchFamily="34" charset="0"/>
              <a:buChar char="•"/>
            </a:pPr>
            <a:r>
              <a:rPr lang="en-US" sz="2000" b="0" dirty="0">
                <a:solidFill>
                  <a:srgbClr val="002D72"/>
                </a:solidFill>
                <a:latin typeface="Roboto Lt" pitchFamily="2" charset="0"/>
                <a:cs typeface="Arial" panose="020B0604020202020204" pitchFamily="34" charset="0"/>
              </a:rPr>
              <a:t>Milking equipment, comprising milking units and pumping systems, is integral to dairy farming operations.</a:t>
            </a:r>
          </a:p>
          <a:p>
            <a:pPr marL="571500" indent="-571500">
              <a:spcBef>
                <a:spcPts val="1800"/>
              </a:spcBef>
              <a:buFont typeface="Arial" panose="020B0604020202020204" pitchFamily="34" charset="0"/>
              <a:buChar char="•"/>
            </a:pPr>
            <a:r>
              <a:rPr lang="en-US" sz="2000" b="0" dirty="0">
                <a:solidFill>
                  <a:srgbClr val="002D72"/>
                </a:solidFill>
                <a:latin typeface="Roboto Lt" pitchFamily="2" charset="0"/>
                <a:cs typeface="Arial" panose="020B0604020202020204" pitchFamily="34" charset="0"/>
              </a:rPr>
              <a:t>Vacuum pumps, crucial for milk harvest, account for a significant portion (15-25%) of a dairy farm’s electricity consumption.</a:t>
            </a:r>
          </a:p>
          <a:p>
            <a:pPr marL="571500" indent="-571500">
              <a:spcBef>
                <a:spcPts val="1800"/>
              </a:spcBef>
              <a:buFont typeface="Arial" panose="020B0604020202020204" pitchFamily="34" charset="0"/>
              <a:buChar char="•"/>
            </a:pPr>
            <a:r>
              <a:rPr lang="en-US" sz="2000" b="0" dirty="0">
                <a:solidFill>
                  <a:srgbClr val="002D72"/>
                </a:solidFill>
                <a:latin typeface="Roboto Lt" pitchFamily="2" charset="0"/>
                <a:cs typeface="Arial" panose="020B0604020202020204" pitchFamily="34" charset="0"/>
              </a:rPr>
              <a:t>Introduction of VSD technology offers energy optimization solutions in conventional milking systems.</a:t>
            </a:r>
          </a:p>
          <a:p>
            <a:pPr marL="571500" indent="-571500">
              <a:spcBef>
                <a:spcPts val="1800"/>
              </a:spcBef>
              <a:buFont typeface="Arial" panose="020B0604020202020204" pitchFamily="34" charset="0"/>
              <a:buChar char="•"/>
            </a:pPr>
            <a:r>
              <a:rPr lang="en-US" sz="2000" b="0" dirty="0">
                <a:solidFill>
                  <a:srgbClr val="002D72"/>
                </a:solidFill>
                <a:latin typeface="Roboto Lt" pitchFamily="2" charset="0"/>
                <a:cs typeface="Arial" panose="020B0604020202020204" pitchFamily="34" charset="0"/>
              </a:rPr>
              <a:t>VSDs enable automatic adjustment of pump motor speed based on demand, reducing electricity usage during milking while maintaining optimal vacuum pressure.</a:t>
            </a:r>
          </a:p>
          <a:p>
            <a:pPr marL="571500" indent="-571500">
              <a:spcBef>
                <a:spcPts val="1800"/>
              </a:spcBef>
              <a:buFont typeface="Arial" panose="020B0604020202020204" pitchFamily="34" charset="0"/>
              <a:buChar char="•"/>
            </a:pPr>
            <a:r>
              <a:rPr lang="en-US" sz="2000" b="0" dirty="0">
                <a:solidFill>
                  <a:srgbClr val="002D72"/>
                </a:solidFill>
                <a:latin typeface="Roboto Lt" pitchFamily="2" charset="0"/>
                <a:cs typeface="Arial" panose="020B0604020202020204" pitchFamily="34" charset="0"/>
              </a:rPr>
              <a:t>Benefits of VSD implementation include substantial energy savings, reduced noise levels during operation, and extended lifespan of pump and motor components.</a:t>
            </a:r>
          </a:p>
          <a:p>
            <a:pPr marL="342900" indent="-342900">
              <a:buFont typeface="Arial" panose="020B0604020202020204" pitchFamily="34" charset="0"/>
              <a:buChar char="•"/>
            </a:pPr>
            <a:endParaRPr lang="en-US" sz="2000" dirty="0"/>
          </a:p>
        </p:txBody>
      </p:sp>
      <p:sp>
        <p:nvSpPr>
          <p:cNvPr id="9" name="Title 1">
            <a:extLst>
              <a:ext uri="{FF2B5EF4-FFF2-40B4-BE49-F238E27FC236}">
                <a16:creationId xmlns:a16="http://schemas.microsoft.com/office/drawing/2014/main" id="{0DC133C6-23A6-7D53-7C0E-56F5D6ABCB85}"/>
              </a:ext>
            </a:extLst>
          </p:cNvPr>
          <p:cNvSpPr txBox="1">
            <a:spLocks/>
          </p:cNvSpPr>
          <p:nvPr/>
        </p:nvSpPr>
        <p:spPr>
          <a:xfrm>
            <a:off x="838200" y="943406"/>
            <a:ext cx="10515600" cy="86112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rgbClr val="002D72"/>
                </a:solidFill>
                <a:latin typeface="Roboto Lt" pitchFamily="2" charset="0"/>
                <a:ea typeface="Roboto Lt" pitchFamily="2" charset="0"/>
                <a:cs typeface="Arial" panose="020B0604020202020204" pitchFamily="34" charset="0"/>
              </a:defRPr>
            </a:lvl1pPr>
          </a:lstStyle>
          <a:p>
            <a:r>
              <a:rPr lang="en-US" sz="3600" dirty="0">
                <a:solidFill>
                  <a:schemeClr val="accent1">
                    <a:lumMod val="75000"/>
                  </a:schemeClr>
                </a:solidFill>
                <a:latin typeface="+mj-lt"/>
              </a:rPr>
              <a:t>VSD Use for Milking Efficiency – Vacuum Pump</a:t>
            </a:r>
          </a:p>
        </p:txBody>
      </p:sp>
    </p:spTree>
    <p:extLst>
      <p:ext uri="{BB962C8B-B14F-4D97-AF65-F5344CB8AC3E}">
        <p14:creationId xmlns:p14="http://schemas.microsoft.com/office/powerpoint/2010/main" val="4176901810"/>
      </p:ext>
    </p:extLst>
  </p:cSld>
  <p:clrMapOvr>
    <a:masterClrMapping/>
  </p:clrMapOvr>
</p:sld>
</file>

<file path=ppt/theme/theme1.xml><?xml version="1.0" encoding="utf-8"?>
<a:theme xmlns:a="http://schemas.openxmlformats.org/drawingml/2006/main" name="Title Slide Option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5F9CA5C6-2CE0-46A5-9EEC-776E1B8CAE1D}"/>
    </a:ext>
  </a:extLst>
</a:theme>
</file>

<file path=ppt/theme/theme2.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033F21A2-745D-4621-81D7-493BCBB9C5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9BDA23FED174396FF23B46F15EF5A" ma:contentTypeVersion="9" ma:contentTypeDescription="Create a new document." ma:contentTypeScope="" ma:versionID="3df10ab810fdc3ee4d6fad555367ef06">
  <xsd:schema xmlns:xsd="http://www.w3.org/2001/XMLSchema" xmlns:xs="http://www.w3.org/2001/XMLSchema" xmlns:p="http://schemas.microsoft.com/office/2006/metadata/properties" xmlns:ns3="1f3526b9-6380-45e2-bdf6-fde2605ad509" xmlns:ns4="cfa0ba76-06cb-4d20-8737-9443b5f6e030" targetNamespace="http://schemas.microsoft.com/office/2006/metadata/properties" ma:root="true" ma:fieldsID="339e1efad592cd503c9a5ba0db276b1d" ns3:_="" ns4:_="">
    <xsd:import namespace="1f3526b9-6380-45e2-bdf6-fde2605ad509"/>
    <xsd:import namespace="cfa0ba76-06cb-4d20-8737-9443b5f6e0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526b9-6380-45e2-bdf6-fde2605ad5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0ba76-06cb-4d20-8737-9443b5f6e0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1E6153-A796-4AD0-B874-90EA302670D9}">
  <ds:schemaRefs>
    <ds:schemaRef ds:uri="http://schemas.microsoft.com/sharepoint/v3/contenttype/forms"/>
  </ds:schemaRefs>
</ds:datastoreItem>
</file>

<file path=customXml/itemProps2.xml><?xml version="1.0" encoding="utf-8"?>
<ds:datastoreItem xmlns:ds="http://schemas.openxmlformats.org/officeDocument/2006/customXml" ds:itemID="{B93D08F7-5EC8-43C3-96B6-2622F136F91F}">
  <ds:schemaRefs>
    <ds:schemaRef ds:uri="1f3526b9-6380-45e2-bdf6-fde2605ad509"/>
    <ds:schemaRef ds:uri="cfa0ba76-06cb-4d20-8737-9443b5f6e0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745DDB-F755-4B7F-BF08-A0B318161A49}">
  <ds:schemaRefs>
    <ds:schemaRef ds:uri="http://purl.org/dc/dcmitype/"/>
    <ds:schemaRef ds:uri="http://purl.org/dc/elements/1.1/"/>
    <ds:schemaRef ds:uri="1f3526b9-6380-45e2-bdf6-fde2605ad509"/>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cfa0ba76-06cb-4d20-8737-9443b5f6e0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NYSERDA - PowerPoint Template</Template>
  <TotalTime>2967</TotalTime>
  <Words>1052</Words>
  <Application>Microsoft Office PowerPoint</Application>
  <PresentationFormat>Widescreen</PresentationFormat>
  <Paragraphs>110</Paragraphs>
  <Slides>19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Courier New</vt:lpstr>
      <vt:lpstr>Karla</vt:lpstr>
      <vt:lpstr>Proxima Nova Lt</vt:lpstr>
      <vt:lpstr>Roboto</vt:lpstr>
      <vt:lpstr>Roboto Lt</vt:lpstr>
      <vt:lpstr>Söhne</vt:lpstr>
      <vt:lpstr>Title Slide Options</vt:lpstr>
      <vt:lpstr>Content Slides</vt:lpstr>
      <vt:lpstr>PowerPoint Presentation</vt:lpstr>
      <vt:lpstr>PowerPoint Presentation</vt:lpstr>
      <vt:lpstr>What is an Energy Audit </vt:lpstr>
      <vt:lpstr>PowerPoint Presentation</vt:lpstr>
      <vt:lpstr>PowerPoint Presentation</vt:lpstr>
      <vt:lpstr>Reporting – Dairy Savings </vt:lpstr>
      <vt:lpstr>PowerPoint Presentation</vt:lpstr>
      <vt:lpstr>Variable Speed Drives (VSD) </vt:lpstr>
      <vt:lpstr>PowerPoint Presentation</vt:lpstr>
      <vt:lpstr>PowerPoint Presentation</vt:lpstr>
      <vt:lpstr>PowerPoint Presentation</vt:lpstr>
      <vt:lpstr>PowerPoint Presentation</vt:lpstr>
      <vt:lpstr>PowerPoint Presentation</vt:lpstr>
      <vt:lpstr>PowerPoint Presentation</vt:lpstr>
      <vt:lpstr>Heat Pump Technology – Dairy Water Heating</vt:lpstr>
      <vt:lpstr>Heat Pump Technology – Geothermal</vt:lpstr>
      <vt:lpstr>Heat Pump Technology – Geothermal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Mariany, Meaghan K (NYSERDA)</dc:creator>
  <cp:lastModifiedBy>Zweig, Jessica L (NYSERDA)</cp:lastModifiedBy>
  <cp:revision>40</cp:revision>
  <dcterms:created xsi:type="dcterms:W3CDTF">2023-01-03T14:11:03Z</dcterms:created>
  <dcterms:modified xsi:type="dcterms:W3CDTF">2024-02-14T20:41:44Z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0x01010016E9BDA23FED174396FF23B46F15EF5A</vt:lpwstr>
  </property>
</Properties>
</file>